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Lst>
  <p:notesMasterIdLst>
    <p:notesMasterId r:id="rId35"/>
  </p:notesMasterIdLst>
  <p:handoutMasterIdLst>
    <p:handoutMasterId r:id="rId36"/>
  </p:handoutMasterIdLst>
  <p:sldIdLst>
    <p:sldId id="257" r:id="rId5"/>
    <p:sldId id="289" r:id="rId6"/>
    <p:sldId id="327" r:id="rId7"/>
    <p:sldId id="292" r:id="rId8"/>
    <p:sldId id="291" r:id="rId9"/>
    <p:sldId id="300" r:id="rId10"/>
    <p:sldId id="298" r:id="rId11"/>
    <p:sldId id="328" r:id="rId12"/>
    <p:sldId id="299" r:id="rId13"/>
    <p:sldId id="294" r:id="rId14"/>
    <p:sldId id="295" r:id="rId15"/>
    <p:sldId id="296" r:id="rId16"/>
    <p:sldId id="303" r:id="rId17"/>
    <p:sldId id="313" r:id="rId18"/>
    <p:sldId id="305" r:id="rId19"/>
    <p:sldId id="306" r:id="rId20"/>
    <p:sldId id="307" r:id="rId21"/>
    <p:sldId id="308" r:id="rId22"/>
    <p:sldId id="309" r:id="rId23"/>
    <p:sldId id="311" r:id="rId24"/>
    <p:sldId id="322" r:id="rId25"/>
    <p:sldId id="324" r:id="rId26"/>
    <p:sldId id="316" r:id="rId27"/>
    <p:sldId id="315" r:id="rId28"/>
    <p:sldId id="317" r:id="rId29"/>
    <p:sldId id="318" r:id="rId30"/>
    <p:sldId id="319" r:id="rId31"/>
    <p:sldId id="329" r:id="rId32"/>
    <p:sldId id="325" r:id="rId33"/>
    <p:sldId id="326"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2C7"/>
    <a:srgbClr val="2C567A"/>
    <a:srgbClr val="0D1D51"/>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6209" autoAdjust="0"/>
  </p:normalViewPr>
  <p:slideViewPr>
    <p:cSldViewPr snapToGrid="0" showGuides="1">
      <p:cViewPr varScale="1">
        <p:scale>
          <a:sx n="64" d="100"/>
          <a:sy n="64" d="100"/>
        </p:scale>
        <p:origin x="1426"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00" d="100"/>
          <a:sy n="100" d="100"/>
        </p:scale>
        <p:origin x="1890" y="-118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243D74-B9C1-450A-B0F3-6C6DCB0CF20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2C27C33-9BB1-41D5-A236-12767E7E722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7AB3EA8-A58D-4C92-A3AB-D271CCC294C7}" type="datetimeFigureOut">
              <a:rPr lang="en-US" smtClean="0"/>
              <a:t>10/3/2025</a:t>
            </a:fld>
            <a:endParaRPr lang="en-US" dirty="0"/>
          </a:p>
        </p:txBody>
      </p:sp>
      <p:sp>
        <p:nvSpPr>
          <p:cNvPr id="4" name="Footer Placeholder 3">
            <a:extLst>
              <a:ext uri="{FF2B5EF4-FFF2-40B4-BE49-F238E27FC236}">
                <a16:creationId xmlns:a16="http://schemas.microsoft.com/office/drawing/2014/main" id="{44A7EADB-04A4-4093-B238-438E2C7317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DDD8696-706D-440E-AE04-4C644F0613E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22A5DE8-F2C4-4DB3-88D1-656DCD59E73E}" type="slidenum">
              <a:rPr lang="en-US" smtClean="0"/>
              <a:t>‹#›</a:t>
            </a:fld>
            <a:endParaRPr lang="en-US" dirty="0"/>
          </a:p>
        </p:txBody>
      </p:sp>
    </p:spTree>
    <p:extLst>
      <p:ext uri="{BB962C8B-B14F-4D97-AF65-F5344CB8AC3E}">
        <p14:creationId xmlns:p14="http://schemas.microsoft.com/office/powerpoint/2010/main" val="1789824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FB4FA-E877-413E-B608-88789D806C57}" type="datetimeFigureOut">
              <a:rPr lang="en-US" noProof="0" smtClean="0"/>
              <a:t>10/3/2025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36304E-FDE3-4B4F-A3B7-EBE87F3FA5E2}" type="slidenum">
              <a:rPr lang="en-US" noProof="0" smtClean="0"/>
              <a:t>‹#›</a:t>
            </a:fld>
            <a:endParaRPr lang="en-US" noProof="0" dirty="0"/>
          </a:p>
        </p:txBody>
      </p:sp>
    </p:spTree>
    <p:extLst>
      <p:ext uri="{BB962C8B-B14F-4D97-AF65-F5344CB8AC3E}">
        <p14:creationId xmlns:p14="http://schemas.microsoft.com/office/powerpoint/2010/main" val="4085138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a:t>
            </a:fld>
            <a:endParaRPr lang="en-US"/>
          </a:p>
        </p:txBody>
      </p:sp>
    </p:spTree>
    <p:extLst>
      <p:ext uri="{BB962C8B-B14F-4D97-AF65-F5344CB8AC3E}">
        <p14:creationId xmlns:p14="http://schemas.microsoft.com/office/powerpoint/2010/main" val="2985530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13</a:t>
            </a:fld>
            <a:endParaRPr lang="en-US" noProof="0" dirty="0"/>
          </a:p>
        </p:txBody>
      </p:sp>
    </p:spTree>
    <p:extLst>
      <p:ext uri="{BB962C8B-B14F-4D97-AF65-F5344CB8AC3E}">
        <p14:creationId xmlns:p14="http://schemas.microsoft.com/office/powerpoint/2010/main" val="1546152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14</a:t>
            </a:fld>
            <a:endParaRPr lang="en-US" noProof="0" dirty="0"/>
          </a:p>
        </p:txBody>
      </p:sp>
    </p:spTree>
    <p:extLst>
      <p:ext uri="{BB962C8B-B14F-4D97-AF65-F5344CB8AC3E}">
        <p14:creationId xmlns:p14="http://schemas.microsoft.com/office/powerpoint/2010/main" val="2296517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Technology is so </a:t>
            </a:r>
            <a:r>
              <a:rPr lang="en-US" dirty="0" err="1"/>
              <a:t>fastly</a:t>
            </a:r>
            <a:r>
              <a:rPr lang="en-US" baseline="0" dirty="0"/>
              <a:t> </a:t>
            </a:r>
            <a:r>
              <a:rPr lang="en-US" dirty="0"/>
              <a:t>changing, who</a:t>
            </a:r>
            <a:r>
              <a:rPr lang="en-US" baseline="0" dirty="0"/>
              <a:t> will finish faster and grab the market and attract the customers</a:t>
            </a:r>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15</a:t>
            </a:fld>
            <a:endParaRPr lang="en-US" noProof="0" dirty="0"/>
          </a:p>
        </p:txBody>
      </p:sp>
    </p:spTree>
    <p:extLst>
      <p:ext uri="{BB962C8B-B14F-4D97-AF65-F5344CB8AC3E}">
        <p14:creationId xmlns:p14="http://schemas.microsoft.com/office/powerpoint/2010/main" val="1733443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16</a:t>
            </a:fld>
            <a:endParaRPr lang="en-US" noProof="0" dirty="0"/>
          </a:p>
        </p:txBody>
      </p:sp>
    </p:spTree>
    <p:extLst>
      <p:ext uri="{BB962C8B-B14F-4D97-AF65-F5344CB8AC3E}">
        <p14:creationId xmlns:p14="http://schemas.microsoft.com/office/powerpoint/2010/main" val="39966311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17</a:t>
            </a:fld>
            <a:endParaRPr lang="en-US" noProof="0" dirty="0"/>
          </a:p>
        </p:txBody>
      </p:sp>
    </p:spTree>
    <p:extLst>
      <p:ext uri="{BB962C8B-B14F-4D97-AF65-F5344CB8AC3E}">
        <p14:creationId xmlns:p14="http://schemas.microsoft.com/office/powerpoint/2010/main" val="34406851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18</a:t>
            </a:fld>
            <a:endParaRPr lang="en-US" noProof="0" dirty="0"/>
          </a:p>
        </p:txBody>
      </p:sp>
    </p:spTree>
    <p:extLst>
      <p:ext uri="{BB962C8B-B14F-4D97-AF65-F5344CB8AC3E}">
        <p14:creationId xmlns:p14="http://schemas.microsoft.com/office/powerpoint/2010/main" val="12372553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19</a:t>
            </a:fld>
            <a:endParaRPr lang="en-US" noProof="0" dirty="0"/>
          </a:p>
        </p:txBody>
      </p:sp>
    </p:spTree>
    <p:extLst>
      <p:ext uri="{BB962C8B-B14F-4D97-AF65-F5344CB8AC3E}">
        <p14:creationId xmlns:p14="http://schemas.microsoft.com/office/powerpoint/2010/main" val="3665747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20</a:t>
            </a:fld>
            <a:endParaRPr lang="en-US" noProof="0" dirty="0"/>
          </a:p>
        </p:txBody>
      </p:sp>
    </p:spTree>
    <p:extLst>
      <p:ext uri="{BB962C8B-B14F-4D97-AF65-F5344CB8AC3E}">
        <p14:creationId xmlns:p14="http://schemas.microsoft.com/office/powerpoint/2010/main" val="8348653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21</a:t>
            </a:fld>
            <a:endParaRPr lang="en-US" noProof="0" dirty="0"/>
          </a:p>
        </p:txBody>
      </p:sp>
    </p:spTree>
    <p:extLst>
      <p:ext uri="{BB962C8B-B14F-4D97-AF65-F5344CB8AC3E}">
        <p14:creationId xmlns:p14="http://schemas.microsoft.com/office/powerpoint/2010/main" val="21449850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22</a:t>
            </a:fld>
            <a:endParaRPr lang="en-US" noProof="0" dirty="0"/>
          </a:p>
        </p:txBody>
      </p:sp>
    </p:spTree>
    <p:extLst>
      <p:ext uri="{BB962C8B-B14F-4D97-AF65-F5344CB8AC3E}">
        <p14:creationId xmlns:p14="http://schemas.microsoft.com/office/powerpoint/2010/main" val="2437999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a:t>
            </a:r>
            <a:r>
              <a:rPr lang="en-US" baseline="0" dirty="0"/>
              <a:t> the difference between software and computer programs?</a:t>
            </a:r>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5</a:t>
            </a:fld>
            <a:endParaRPr lang="en-US" noProof="0" dirty="0"/>
          </a:p>
        </p:txBody>
      </p:sp>
    </p:spTree>
    <p:extLst>
      <p:ext uri="{BB962C8B-B14F-4D97-AF65-F5344CB8AC3E}">
        <p14:creationId xmlns:p14="http://schemas.microsoft.com/office/powerpoint/2010/main" val="1084917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24</a:t>
            </a:fld>
            <a:endParaRPr lang="en-US" noProof="0" dirty="0"/>
          </a:p>
        </p:txBody>
      </p:sp>
    </p:spTree>
    <p:extLst>
      <p:ext uri="{BB962C8B-B14F-4D97-AF65-F5344CB8AC3E}">
        <p14:creationId xmlns:p14="http://schemas.microsoft.com/office/powerpoint/2010/main" val="5202559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25</a:t>
            </a:fld>
            <a:endParaRPr lang="en-US" noProof="0" dirty="0"/>
          </a:p>
        </p:txBody>
      </p:sp>
    </p:spTree>
    <p:extLst>
      <p:ext uri="{BB962C8B-B14F-4D97-AF65-F5344CB8AC3E}">
        <p14:creationId xmlns:p14="http://schemas.microsoft.com/office/powerpoint/2010/main" val="8464836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dirty="0"/>
              <a:t>تعاونت الجمعيات المهنية في الولايات المتحدة لوضع مدونة أخلاقية.</a:t>
            </a:r>
          </a:p>
          <a:p>
            <a:endParaRPr lang="ar-EG" dirty="0"/>
          </a:p>
          <a:p>
            <a:r>
              <a:rPr lang="ar-EG" dirty="0"/>
              <a:t>تتضمن هذه المدونة ثمانية مبادئ تتعلق بسلوك وقرارات مهندسي البرمجيات المحترفين، بمن فيهم الممارسون والمعلمون والمديرون والمشرفون وصانعو السياسات، بالإضافة إلى المتدربين والطلاب في المهنة.</a:t>
            </a:r>
          </a:p>
          <a:p>
            <a:endParaRPr lang="ar-EG" dirty="0"/>
          </a:p>
          <a:p>
            <a:pPr algn="r" rtl="1"/>
            <a:r>
              <a:rPr lang="ar-EG" dirty="0"/>
              <a:t>(ينبغي على مهندسي البرمجيات الالتزام بهذه المبادئ في عملهم المهني. باتباع هذه المدونة، يضمن مهندسو البرمجيات التزامهم بالأخلاق، ومساهمتهم الإيجابية في المجتمع، والحفاظ على ثقة مهنتهم.)</a:t>
            </a:r>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26</a:t>
            </a:fld>
            <a:endParaRPr lang="en-US" noProof="0" dirty="0"/>
          </a:p>
        </p:txBody>
      </p:sp>
    </p:spTree>
    <p:extLst>
      <p:ext uri="{BB962C8B-B14F-4D97-AF65-F5344CB8AC3E}">
        <p14:creationId xmlns:p14="http://schemas.microsoft.com/office/powerpoint/2010/main" val="4758642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buFont typeface="+mj-lt"/>
              <a:buAutoNum type="arabicPeriod"/>
            </a:pPr>
            <a:r>
              <a:rPr lang="ar-EG" b="1" dirty="0"/>
              <a:t>المجتمع (</a:t>
            </a:r>
            <a:r>
              <a:rPr lang="en-US" b="1" dirty="0"/>
              <a:t>Public):</a:t>
            </a:r>
            <a:r>
              <a:rPr lang="en-US" dirty="0"/>
              <a:t> </a:t>
            </a:r>
            <a:r>
              <a:rPr lang="ar-EG" dirty="0"/>
              <a:t>المهندس لازم يتصرف دايمًا بما يتوافق مع مصلحة العامة.</a:t>
            </a:r>
          </a:p>
          <a:p>
            <a:pPr algn="r" rtl="1">
              <a:buFont typeface="+mj-lt"/>
              <a:buAutoNum type="arabicPeriod"/>
            </a:pPr>
            <a:r>
              <a:rPr lang="ar-EG" b="1" dirty="0"/>
              <a:t>العميل وصاحب العمل (</a:t>
            </a:r>
            <a:r>
              <a:rPr lang="en-US" b="1" dirty="0"/>
              <a:t>Client &amp; Employer):</a:t>
            </a:r>
            <a:r>
              <a:rPr lang="en-US" dirty="0"/>
              <a:t> </a:t>
            </a:r>
            <a:r>
              <a:rPr lang="ar-EG" dirty="0"/>
              <a:t>لازم يتصرف بما يحقق مصلحة العميل وصاحب العمل وبما يتماشى مع المصلحة العامة.</a:t>
            </a:r>
          </a:p>
          <a:p>
            <a:pPr algn="r" rtl="1">
              <a:buFont typeface="+mj-lt"/>
              <a:buAutoNum type="arabicPeriod"/>
            </a:pPr>
            <a:r>
              <a:rPr lang="ar-EG" b="1" dirty="0"/>
              <a:t>المنتج (</a:t>
            </a:r>
            <a:r>
              <a:rPr lang="en-US" b="1" dirty="0"/>
              <a:t>Product):</a:t>
            </a:r>
            <a:r>
              <a:rPr lang="en-US" dirty="0"/>
              <a:t> </a:t>
            </a:r>
            <a:r>
              <a:rPr lang="ar-EG" dirty="0"/>
              <a:t>يضمن إن المنتج والتعديلات عليه يحققوا أعلى معايير الجودة.</a:t>
            </a:r>
          </a:p>
          <a:p>
            <a:pPr algn="r" rtl="1">
              <a:buFont typeface="+mj-lt"/>
              <a:buAutoNum type="arabicPeriod"/>
            </a:pPr>
            <a:r>
              <a:rPr lang="ar-EG" b="1" dirty="0"/>
              <a:t>الحكم المهني (</a:t>
            </a:r>
            <a:r>
              <a:rPr lang="en-US" b="1" dirty="0"/>
              <a:t>Judgment):</a:t>
            </a:r>
            <a:r>
              <a:rPr lang="en-US" dirty="0"/>
              <a:t> </a:t>
            </a:r>
            <a:r>
              <a:rPr lang="ar-EG" dirty="0"/>
              <a:t>يحافظ على النزاهة والاستقلالية في قراراته المهنية.</a:t>
            </a:r>
          </a:p>
          <a:p>
            <a:pPr algn="r" rtl="1">
              <a:buFont typeface="+mj-lt"/>
              <a:buAutoNum type="arabicPeriod"/>
            </a:pPr>
            <a:r>
              <a:rPr lang="ar-EG" b="1" dirty="0"/>
              <a:t>الإدارة (</a:t>
            </a:r>
            <a:r>
              <a:rPr lang="en-US" b="1" dirty="0"/>
              <a:t>Management):</a:t>
            </a:r>
            <a:r>
              <a:rPr lang="en-US" dirty="0"/>
              <a:t> </a:t>
            </a:r>
            <a:r>
              <a:rPr lang="ar-EG" dirty="0"/>
              <a:t>القادة والمديرين يتبعوا نهج أخلاقي في إدارة تطوير وصيانة البرمجيات.</a:t>
            </a:r>
          </a:p>
          <a:p>
            <a:pPr algn="r" rtl="1">
              <a:buFont typeface="+mj-lt"/>
              <a:buAutoNum type="arabicPeriod"/>
            </a:pPr>
            <a:r>
              <a:rPr lang="ar-EG" b="1" dirty="0"/>
              <a:t>المهنة (</a:t>
            </a:r>
            <a:r>
              <a:rPr lang="en-US" b="1" dirty="0"/>
              <a:t>Profession):</a:t>
            </a:r>
            <a:r>
              <a:rPr lang="en-US" dirty="0"/>
              <a:t> </a:t>
            </a:r>
            <a:r>
              <a:rPr lang="ar-EG" dirty="0"/>
              <a:t>يساهم في رفع سمعة المهنة والحفاظ على نزاهتها بما يتوافق مع المصلحة العامة.</a:t>
            </a:r>
          </a:p>
          <a:p>
            <a:pPr algn="r" rtl="1">
              <a:buFont typeface="+mj-lt"/>
              <a:buAutoNum type="arabicPeriod"/>
            </a:pPr>
            <a:r>
              <a:rPr lang="ar-EG" b="1" dirty="0"/>
              <a:t>الزملاء (</a:t>
            </a:r>
            <a:r>
              <a:rPr lang="en-US" b="1" dirty="0"/>
              <a:t>Colleagues):</a:t>
            </a:r>
            <a:r>
              <a:rPr lang="en-US" dirty="0"/>
              <a:t> </a:t>
            </a:r>
            <a:r>
              <a:rPr lang="ar-EG" dirty="0"/>
              <a:t>يكون عادل وداعم لزملائه.</a:t>
            </a:r>
          </a:p>
          <a:p>
            <a:pPr algn="r" rtl="1">
              <a:buFont typeface="+mj-lt"/>
              <a:buAutoNum type="arabicPeriod"/>
            </a:pPr>
            <a:r>
              <a:rPr lang="ar-EG" b="1" dirty="0"/>
              <a:t>الذات (</a:t>
            </a:r>
            <a:r>
              <a:rPr lang="en-US" b="1" dirty="0"/>
              <a:t>Self):</a:t>
            </a:r>
            <a:r>
              <a:rPr lang="en-US" dirty="0"/>
              <a:t> </a:t>
            </a:r>
            <a:r>
              <a:rPr lang="ar-EG" dirty="0"/>
              <a:t>يلتزم بالتعلم المستمر ويشجع النهج الأخلاقي في ممارسة المهنة.</a:t>
            </a:r>
          </a:p>
          <a:p>
            <a:pPr algn="r" rtl="1"/>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27</a:t>
            </a:fld>
            <a:endParaRPr lang="en-US" noProof="0" dirty="0"/>
          </a:p>
        </p:txBody>
      </p:sp>
    </p:spTree>
    <p:extLst>
      <p:ext uri="{BB962C8B-B14F-4D97-AF65-F5344CB8AC3E}">
        <p14:creationId xmlns:p14="http://schemas.microsoft.com/office/powerpoint/2010/main" val="24562528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EG" dirty="0"/>
              <a:t>نظام إدارة حالات الصحة النفسية (</a:t>
            </a:r>
            <a:r>
              <a:rPr lang="en-US" dirty="0" err="1"/>
              <a:t>Mentcare</a:t>
            </a:r>
            <a:r>
              <a:rPr lang="en-US" dirty="0"/>
              <a:t>). </a:t>
            </a:r>
            <a:r>
              <a:rPr lang="ar-EG" dirty="0"/>
              <a:t>نظام يُستخدم لحفظ سجلات الأشخاص الذين يتلقون الرعاية الصحية لمشاكل الصحة النفسية.</a:t>
            </a:r>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28</a:t>
            </a:fld>
            <a:endParaRPr lang="en-US" noProof="0" dirty="0"/>
          </a:p>
        </p:txBody>
      </p:sp>
    </p:spTree>
    <p:extLst>
      <p:ext uri="{BB962C8B-B14F-4D97-AF65-F5344CB8AC3E}">
        <p14:creationId xmlns:p14="http://schemas.microsoft.com/office/powerpoint/2010/main" val="18719106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29</a:t>
            </a:fld>
            <a:endParaRPr lang="en-US"/>
          </a:p>
        </p:txBody>
      </p:sp>
    </p:spTree>
    <p:extLst>
      <p:ext uri="{BB962C8B-B14F-4D97-AF65-F5344CB8AC3E}">
        <p14:creationId xmlns:p14="http://schemas.microsoft.com/office/powerpoint/2010/main" val="12190336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30</a:t>
            </a:fld>
            <a:endParaRPr lang="en-US"/>
          </a:p>
        </p:txBody>
      </p:sp>
    </p:spTree>
    <p:extLst>
      <p:ext uri="{BB962C8B-B14F-4D97-AF65-F5344CB8AC3E}">
        <p14:creationId xmlns:p14="http://schemas.microsoft.com/office/powerpoint/2010/main" val="2310088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Attributes</a:t>
            </a:r>
            <a:r>
              <a:rPr lang="en-US" baseline="0" dirty="0"/>
              <a:t> changed from domain to another domain</a:t>
            </a:r>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6</a:t>
            </a:fld>
            <a:endParaRPr lang="en-US" noProof="0" dirty="0"/>
          </a:p>
        </p:txBody>
      </p:sp>
    </p:spTree>
    <p:extLst>
      <p:ext uri="{BB962C8B-B14F-4D97-AF65-F5344CB8AC3E}">
        <p14:creationId xmlns:p14="http://schemas.microsoft.com/office/powerpoint/2010/main" val="3179170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Discipline: mean we have processes with clear input </a:t>
            </a:r>
            <a:r>
              <a:rPr lang="en-US"/>
              <a:t>and output</a:t>
            </a:r>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7</a:t>
            </a:fld>
            <a:endParaRPr lang="en-US" noProof="0" dirty="0"/>
          </a:p>
        </p:txBody>
      </p:sp>
    </p:spTree>
    <p:extLst>
      <p:ext uri="{BB962C8B-B14F-4D97-AF65-F5344CB8AC3E}">
        <p14:creationId xmlns:p14="http://schemas.microsoft.com/office/powerpoint/2010/main" val="1529172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8</a:t>
            </a:fld>
            <a:endParaRPr lang="en-US" noProof="0" dirty="0"/>
          </a:p>
        </p:txBody>
      </p:sp>
    </p:spTree>
    <p:extLst>
      <p:ext uri="{BB962C8B-B14F-4D97-AF65-F5344CB8AC3E}">
        <p14:creationId xmlns:p14="http://schemas.microsoft.com/office/powerpoint/2010/main" val="2395085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9</a:t>
            </a:fld>
            <a:endParaRPr lang="en-US" noProof="0" dirty="0"/>
          </a:p>
        </p:txBody>
      </p:sp>
    </p:spTree>
    <p:extLst>
      <p:ext uri="{BB962C8B-B14F-4D97-AF65-F5344CB8AC3E}">
        <p14:creationId xmlns:p14="http://schemas.microsoft.com/office/powerpoint/2010/main" val="637287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10</a:t>
            </a:fld>
            <a:endParaRPr lang="en-US" noProof="0" dirty="0"/>
          </a:p>
        </p:txBody>
      </p:sp>
    </p:spTree>
    <p:extLst>
      <p:ext uri="{BB962C8B-B14F-4D97-AF65-F5344CB8AC3E}">
        <p14:creationId xmlns:p14="http://schemas.microsoft.com/office/powerpoint/2010/main" val="748167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11</a:t>
            </a:fld>
            <a:endParaRPr lang="en-US" noProof="0" dirty="0"/>
          </a:p>
        </p:txBody>
      </p:sp>
    </p:spTree>
    <p:extLst>
      <p:ext uri="{BB962C8B-B14F-4D97-AF65-F5344CB8AC3E}">
        <p14:creationId xmlns:p14="http://schemas.microsoft.com/office/powerpoint/2010/main" val="2938318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Quality:</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If the company delays the release to refine some features and set up better characteristics – these actions may lead to a loss of market share. That’s why quality isn’t the priority for generic software.</a:t>
            </a:r>
            <a:endParaRPr lang="en-US" dirty="0"/>
          </a:p>
        </p:txBody>
      </p:sp>
      <p:sp>
        <p:nvSpPr>
          <p:cNvPr id="4" name="Slide Number Placeholder 3"/>
          <p:cNvSpPr>
            <a:spLocks noGrp="1"/>
          </p:cNvSpPr>
          <p:nvPr>
            <p:ph type="sldNum" sz="quarter" idx="10"/>
          </p:nvPr>
        </p:nvSpPr>
        <p:spPr/>
        <p:txBody>
          <a:bodyPr/>
          <a:lstStyle/>
          <a:p>
            <a:fld id="{6336304E-FDE3-4B4F-A3B7-EBE87F3FA5E2}" type="slidenum">
              <a:rPr lang="en-US" noProof="0" smtClean="0"/>
              <a:t>12</a:t>
            </a:fld>
            <a:endParaRPr lang="en-US" noProof="0" dirty="0"/>
          </a:p>
        </p:txBody>
      </p:sp>
    </p:spTree>
    <p:extLst>
      <p:ext uri="{BB962C8B-B14F-4D97-AF65-F5344CB8AC3E}">
        <p14:creationId xmlns:p14="http://schemas.microsoft.com/office/powerpoint/2010/main" val="4245033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1284500"/>
            <a:ext cx="5143500" cy="2090808"/>
          </a:xfrm>
        </p:spPr>
        <p:txBody>
          <a:bodyPr anchor="b">
            <a:noAutofit/>
          </a:bodyPr>
          <a:lstStyle>
            <a:lvl1pPr algn="l">
              <a:defRPr sz="5400" b="1" cap="all" baseline="0">
                <a:solidFill>
                  <a:schemeClr val="accent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4656588" y="3781708"/>
            <a:ext cx="253233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8496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 You 01">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9758E15-A93D-4FB9-843D-1490E27A151B}"/>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372999" y="1844881"/>
            <a:ext cx="1745251"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4E0FBE0E-A6B0-483E-93DD-5C20DA069DB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lvl1pPr>
          </a:lstStyle>
          <a:p>
            <a:pPr marL="228600" lvl="0" indent="-228600"/>
            <a:r>
              <a:rPr lang="en-US" noProof="0" dirty="0"/>
              <a:t>Website </a:t>
            </a:r>
            <a:r>
              <a:rPr lang="en-US" noProof="0" dirty="0" err="1"/>
              <a:t>url</a:t>
            </a:r>
            <a:r>
              <a:rPr lang="en-US" noProof="0" dirty="0"/>
              <a:t> here</a:t>
            </a:r>
          </a:p>
        </p:txBody>
      </p:sp>
      <p:pic>
        <p:nvPicPr>
          <p:cNvPr id="17"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541475" y="4452337"/>
            <a:ext cx="387795" cy="387795"/>
          </a:xfrm>
          <a:prstGeom prst="rect">
            <a:avLst/>
          </a:prstGeom>
        </p:spPr>
      </p:pic>
      <p:pic>
        <p:nvPicPr>
          <p:cNvPr id="18"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2CE9908F-CF81-43F9-880A-401D0C0FB2ED}"/>
              </a:ext>
            </a:extLst>
          </p:cNvPr>
          <p:cNvSpPr>
            <a:spLocks noGrp="1"/>
          </p:cNvSpPr>
          <p:nvPr>
            <p:ph type="title"/>
          </p:nvPr>
        </p:nvSpPr>
        <p:spPr>
          <a:xfrm>
            <a:off x="6469778" y="3429000"/>
            <a:ext cx="5011410" cy="651448"/>
          </a:xfrm>
          <a:noFill/>
        </p:spPr>
        <p:txBody>
          <a:bodyPr wrap="square" rtlCol="0">
            <a:noAutofit/>
          </a:bodyPr>
          <a:lstStyle>
            <a:lvl1pPr>
              <a:defRPr lang="en-US" sz="6000" b="1" cap="all" baseline="0">
                <a:solidFill>
                  <a:schemeClr val="accent1"/>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637136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cxnSp>
        <p:nvCxnSpPr>
          <p:cNvPr id="12" name="Straight Connector 11">
            <a:extLst>
              <a:ext uri="{FF2B5EF4-FFF2-40B4-BE49-F238E27FC236}">
                <a16:creationId xmlns:a16="http://schemas.microsoft.com/office/drawing/2014/main" id="{77C312F4-62C2-4903-8C4B-423A8717E481}"/>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Subtitle 2">
            <a:extLst>
              <a:ext uri="{FF2B5EF4-FFF2-40B4-BE49-F238E27FC236}">
                <a16:creationId xmlns:a16="http://schemas.microsoft.com/office/drawing/2014/main" id="{ADF17BC1-06CE-42EA-A970-31A7ED871AA4}"/>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22" name="Text Placeholder 6">
            <a:extLst>
              <a:ext uri="{FF2B5EF4-FFF2-40B4-BE49-F238E27FC236}">
                <a16:creationId xmlns:a16="http://schemas.microsoft.com/office/drawing/2014/main" id="{7035F1B3-4E91-44FF-B4E7-E5D87C7A034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solidFill>
                  <a:schemeClr val="bg1"/>
                </a:solidFill>
              </a:defRPr>
            </a:lvl1pPr>
          </a:lstStyle>
          <a:p>
            <a:pPr marL="228600" lvl="0" indent="-228600"/>
            <a:r>
              <a:rPr lang="en-US" noProof="0" dirty="0"/>
              <a:t>Website </a:t>
            </a:r>
            <a:r>
              <a:rPr lang="en-US" noProof="0" dirty="0" err="1"/>
              <a:t>url</a:t>
            </a:r>
            <a:r>
              <a:rPr lang="en-US" noProof="0" dirty="0"/>
              <a:t> here</a:t>
            </a:r>
          </a:p>
        </p:txBody>
      </p:sp>
      <p:sp>
        <p:nvSpPr>
          <p:cNvPr id="18" name="Title 1">
            <a:extLst>
              <a:ext uri="{FF2B5EF4-FFF2-40B4-BE49-F238E27FC236}">
                <a16:creationId xmlns:a16="http://schemas.microsoft.com/office/drawing/2014/main" id="{525B5135-F466-4A63-A42C-3BB2BAA7D24D}"/>
              </a:ext>
            </a:extLst>
          </p:cNvPr>
          <p:cNvSpPr>
            <a:spLocks noGrp="1"/>
          </p:cNvSpPr>
          <p:nvPr>
            <p:ph type="title"/>
          </p:nvPr>
        </p:nvSpPr>
        <p:spPr>
          <a:xfrm>
            <a:off x="6469778" y="2590086"/>
            <a:ext cx="5011410" cy="921807"/>
          </a:xfrm>
          <a:noFill/>
        </p:spPr>
        <p:txBody>
          <a:bodyPr wrap="square" rtlCol="0">
            <a:noAutofit/>
          </a:bodyPr>
          <a:lstStyle>
            <a:lvl1pPr>
              <a:defRPr lang="en-US" sz="6000" b="1" cap="all" baseline="0" dirty="0">
                <a:solidFill>
                  <a:schemeClr val="bg1"/>
                </a:solidFill>
                <a:ea typeface="+mn-ea"/>
                <a:cs typeface="+mn-cs"/>
              </a:defRPr>
            </a:lvl1pPr>
          </a:lstStyle>
          <a:p>
            <a:pPr marL="0" lvl="0"/>
            <a:r>
              <a:rPr lang="en-US" noProof="0" dirty="0"/>
              <a:t>Click to edit Master title style</a:t>
            </a:r>
          </a:p>
        </p:txBody>
      </p:sp>
    </p:spTree>
    <p:extLst>
      <p:ext uri="{BB962C8B-B14F-4D97-AF65-F5344CB8AC3E}">
        <p14:creationId xmlns:p14="http://schemas.microsoft.com/office/powerpoint/2010/main" val="8101070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F54E98B-AC75-484D-9121-68498EB888AA}"/>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tretch>
            <a:fillRect/>
          </a:stretch>
        </p:blipFill>
        <p:spPr>
          <a:xfrm>
            <a:off x="10015850" y="391862"/>
            <a:ext cx="1745251"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0578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endParaRPr lang="en-US" noProof="0" dirty="0"/>
          </a:p>
        </p:txBody>
      </p:sp>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grpSp>
        <p:nvGrpSpPr>
          <p:cNvPr id="4" name="Group 3">
            <a:extLst>
              <a:ext uri="{FF2B5EF4-FFF2-40B4-BE49-F238E27FC236}">
                <a16:creationId xmlns:a16="http://schemas.microsoft.com/office/drawing/2014/main" id="{AD5251EA-F450-4DD1-995B-DC89513424C8}"/>
              </a:ext>
            </a:extLst>
          </p:cNvPr>
          <p:cNvGrpSpPr/>
          <p:nvPr userDrawn="1"/>
        </p:nvGrpSpPr>
        <p:grpSpPr>
          <a:xfrm rot="16200000">
            <a:off x="1637386" y="1473117"/>
            <a:ext cx="8917229" cy="10769768"/>
            <a:chOff x="-1728305" y="-2049517"/>
            <a:chExt cx="8917229" cy="10769768"/>
          </a:xfrm>
        </p:grpSpPr>
        <p:sp>
          <p:nvSpPr>
            <p:cNvPr id="17" name="Oval 16">
              <a:extLst>
                <a:ext uri="{FF2B5EF4-FFF2-40B4-BE49-F238E27FC236}">
                  <a16:creationId xmlns:a16="http://schemas.microsoft.com/office/drawing/2014/main" id="{44882F4E-E8C8-46FE-A9C8-7B79782767F6}"/>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8" name="Group 17">
              <a:extLst>
                <a:ext uri="{FF2B5EF4-FFF2-40B4-BE49-F238E27FC236}">
                  <a16:creationId xmlns:a16="http://schemas.microsoft.com/office/drawing/2014/main" id="{965CD13B-04FB-40D5-AF62-2F43CF49BA9B}"/>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9" name="Freeform 5">
                <a:extLst>
                  <a:ext uri="{FF2B5EF4-FFF2-40B4-BE49-F238E27FC236}">
                    <a16:creationId xmlns:a16="http://schemas.microsoft.com/office/drawing/2014/main" id="{01876F8F-C11E-4FB2-8150-1F0602752F97}"/>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08A1D05F-5F61-4156-8C83-1A002AA1E886}"/>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grpSp>
      <p:sp>
        <p:nvSpPr>
          <p:cNvPr id="21" name="Text Placeholder 2">
            <a:extLst>
              <a:ext uri="{FF2B5EF4-FFF2-40B4-BE49-F238E27FC236}">
                <a16:creationId xmlns:a16="http://schemas.microsoft.com/office/drawing/2014/main" id="{4D77C47B-CC1E-41DA-9146-5DFD63065491}"/>
              </a:ext>
            </a:extLst>
          </p:cNvPr>
          <p:cNvSpPr>
            <a:spLocks noGrp="1"/>
          </p:cNvSpPr>
          <p:nvPr>
            <p:ph type="body" idx="1"/>
          </p:nvPr>
        </p:nvSpPr>
        <p:spPr>
          <a:xfrm>
            <a:off x="831850" y="1153348"/>
            <a:ext cx="10515600" cy="648543"/>
          </a:xfr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42265441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0E0B501-22AA-4685-BE9B-A267F6F675A7}"/>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4" name="Freeform 5">
              <a:extLst>
                <a:ext uri="{FF2B5EF4-FFF2-40B4-BE49-F238E27FC236}">
                  <a16:creationId xmlns:a16="http://schemas.microsoft.com/office/drawing/2014/main" id="{5D0E179E-CA3D-4874-9ACD-F8990F48F4BF}"/>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5" name="Freeform 6">
              <a:extLst>
                <a:ext uri="{FF2B5EF4-FFF2-40B4-BE49-F238E27FC236}">
                  <a16:creationId xmlns:a16="http://schemas.microsoft.com/office/drawing/2014/main" id="{A9C53936-B93A-4CF6-8766-2FA93ACFEBE3}"/>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6" name="Freeform 7">
              <a:extLst>
                <a:ext uri="{FF2B5EF4-FFF2-40B4-BE49-F238E27FC236}">
                  <a16:creationId xmlns:a16="http://schemas.microsoft.com/office/drawing/2014/main" id="{5776DEA2-5422-4F51-B359-652B71274D31}"/>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2" cy="435133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pic>
        <p:nvPicPr>
          <p:cNvPr id="12" name="Picture 11">
            <a:extLst>
              <a:ext uri="{FF2B5EF4-FFF2-40B4-BE49-F238E27FC236}">
                <a16:creationId xmlns:a16="http://schemas.microsoft.com/office/drawing/2014/main" id="{EC2DFD46-BF74-47BA-A496-92ED1979C360}"/>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sp>
        <p:nvSpPr>
          <p:cNvPr id="13" name="Title 1">
            <a:extLst>
              <a:ext uri="{FF2B5EF4-FFF2-40B4-BE49-F238E27FC236}">
                <a16:creationId xmlns:a16="http://schemas.microsoft.com/office/drawing/2014/main" id="{EF788279-D710-447A-9E71-4D1344575691}"/>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3789758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C2A6B906-ACDA-40FD-8AC8-0B693AB1279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9" name="Freeform 5">
              <a:extLst>
                <a:ext uri="{FF2B5EF4-FFF2-40B4-BE49-F238E27FC236}">
                  <a16:creationId xmlns:a16="http://schemas.microsoft.com/office/drawing/2014/main" id="{717F7366-5A99-4065-90C2-AE7DF5DD0F44}"/>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90A089CA-63B9-4456-B0B1-17C75EBFB98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7">
              <a:extLst>
                <a:ext uri="{FF2B5EF4-FFF2-40B4-BE49-F238E27FC236}">
                  <a16:creationId xmlns:a16="http://schemas.microsoft.com/office/drawing/2014/main" id="{8D36B2D1-BCFE-43FC-8743-7B7A30E1AD5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Content Placeholder 2">
            <a:extLst>
              <a:ext uri="{FF2B5EF4-FFF2-40B4-BE49-F238E27FC236}">
                <a16:creationId xmlns:a16="http://schemas.microsoft.com/office/drawing/2014/main" id="{079DA8F4-EDD3-4D62-A90B-8C3C1AFB0083}"/>
              </a:ext>
            </a:extLst>
          </p:cNvPr>
          <p:cNvSpPr>
            <a:spLocks noGrp="1"/>
          </p:cNvSpPr>
          <p:nvPr>
            <p:ph sz="half" idx="1"/>
          </p:nvPr>
        </p:nvSpPr>
        <p:spPr>
          <a:xfrm>
            <a:off x="515938" y="1825625"/>
            <a:ext cx="5503862" cy="435133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7" name="Content Placeholder 3">
            <a:extLst>
              <a:ext uri="{FF2B5EF4-FFF2-40B4-BE49-F238E27FC236}">
                <a16:creationId xmlns:a16="http://schemas.microsoft.com/office/drawing/2014/main" id="{DA0DA994-B4A9-447A-BEBF-3EA31D3755A2}"/>
              </a:ext>
            </a:extLst>
          </p:cNvPr>
          <p:cNvSpPr>
            <a:spLocks noGrp="1"/>
          </p:cNvSpPr>
          <p:nvPr>
            <p:ph sz="half" idx="2"/>
          </p:nvPr>
        </p:nvSpPr>
        <p:spPr>
          <a:xfrm>
            <a:off x="6172200" y="1825625"/>
            <a:ext cx="5181600" cy="435133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pic>
        <p:nvPicPr>
          <p:cNvPr id="13" name="Picture 12">
            <a:extLst>
              <a:ext uri="{FF2B5EF4-FFF2-40B4-BE49-F238E27FC236}">
                <a16:creationId xmlns:a16="http://schemas.microsoft.com/office/drawing/2014/main" id="{332150F9-14BF-4DCB-884D-49596914C290}"/>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sp>
        <p:nvSpPr>
          <p:cNvPr id="21" name="Title 1">
            <a:extLst>
              <a:ext uri="{FF2B5EF4-FFF2-40B4-BE49-F238E27FC236}">
                <a16:creationId xmlns:a16="http://schemas.microsoft.com/office/drawing/2014/main" id="{19DEF115-82C2-4E9D-A22C-8DA561FB37B8}"/>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2092934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616F52B4-215E-4237-893C-E22B23804744}"/>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2" name="Freeform 5">
              <a:extLst>
                <a:ext uri="{FF2B5EF4-FFF2-40B4-BE49-F238E27FC236}">
                  <a16:creationId xmlns:a16="http://schemas.microsoft.com/office/drawing/2014/main" id="{B7C40C77-B795-4B07-B92D-2E8A56635773}"/>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6">
              <a:extLst>
                <a:ext uri="{FF2B5EF4-FFF2-40B4-BE49-F238E27FC236}">
                  <a16:creationId xmlns:a16="http://schemas.microsoft.com/office/drawing/2014/main" id="{6E703A1E-5F10-4BB5-9D52-77CB6F5994C0}"/>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4" name="Freeform 7">
              <a:extLst>
                <a:ext uri="{FF2B5EF4-FFF2-40B4-BE49-F238E27FC236}">
                  <a16:creationId xmlns:a16="http://schemas.microsoft.com/office/drawing/2014/main" id="{22CEE04C-09CE-41CF-937D-EC2D3C23ECC6}"/>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Text Placeholder 2">
            <a:extLst>
              <a:ext uri="{FF2B5EF4-FFF2-40B4-BE49-F238E27FC236}">
                <a16:creationId xmlns:a16="http://schemas.microsoft.com/office/drawing/2014/main" id="{774CF4BA-8DCB-42CF-A2C4-D6AF95EE3F54}"/>
              </a:ext>
            </a:extLst>
          </p:cNvPr>
          <p:cNvSpPr>
            <a:spLocks noGrp="1"/>
          </p:cNvSpPr>
          <p:nvPr>
            <p:ph type="body" idx="1"/>
          </p:nvPr>
        </p:nvSpPr>
        <p:spPr>
          <a:xfrm>
            <a:off x="51593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7" name="Content Placeholder 3">
            <a:extLst>
              <a:ext uri="{FF2B5EF4-FFF2-40B4-BE49-F238E27FC236}">
                <a16:creationId xmlns:a16="http://schemas.microsoft.com/office/drawing/2014/main" id="{67BA8B6E-A28D-4658-8C91-6CA7BD539B85}"/>
              </a:ext>
            </a:extLst>
          </p:cNvPr>
          <p:cNvSpPr>
            <a:spLocks noGrp="1"/>
          </p:cNvSpPr>
          <p:nvPr>
            <p:ph sz="half" idx="2"/>
          </p:nvPr>
        </p:nvSpPr>
        <p:spPr>
          <a:xfrm>
            <a:off x="515938" y="2505075"/>
            <a:ext cx="5157787" cy="368458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8" name="Text Placeholder 4">
            <a:extLst>
              <a:ext uri="{FF2B5EF4-FFF2-40B4-BE49-F238E27FC236}">
                <a16:creationId xmlns:a16="http://schemas.microsoft.com/office/drawing/2014/main" id="{F73B3215-82DB-4DBF-9E77-3AE2308C6920}"/>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9" name="Content Placeholder 5">
            <a:extLst>
              <a:ext uri="{FF2B5EF4-FFF2-40B4-BE49-F238E27FC236}">
                <a16:creationId xmlns:a16="http://schemas.microsoft.com/office/drawing/2014/main" id="{8DFD34E8-36CC-4FFE-926B-C170208FEDB8}"/>
              </a:ext>
            </a:extLst>
          </p:cNvPr>
          <p:cNvSpPr>
            <a:spLocks noGrp="1"/>
          </p:cNvSpPr>
          <p:nvPr>
            <p:ph sz="quarter" idx="4"/>
          </p:nvPr>
        </p:nvSpPr>
        <p:spPr>
          <a:xfrm>
            <a:off x="6172200" y="2505075"/>
            <a:ext cx="5183188" cy="368458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pic>
        <p:nvPicPr>
          <p:cNvPr id="21" name="Picture 20">
            <a:extLst>
              <a:ext uri="{FF2B5EF4-FFF2-40B4-BE49-F238E27FC236}">
                <a16:creationId xmlns:a16="http://schemas.microsoft.com/office/drawing/2014/main" id="{03383C6B-3BE4-4380-AF26-1C21492FCE8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sp>
        <p:nvSpPr>
          <p:cNvPr id="25" name="Title 1">
            <a:extLst>
              <a:ext uri="{FF2B5EF4-FFF2-40B4-BE49-F238E27FC236}">
                <a16:creationId xmlns:a16="http://schemas.microsoft.com/office/drawing/2014/main" id="{AE3770E9-CB74-47B0-8229-91F6F756015E}"/>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2461794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C57825D7-DD33-4B70-BBBE-D46E7A5352EC}"/>
              </a:ext>
            </a:extLst>
          </p:cNvPr>
          <p:cNvSpPr>
            <a:spLocks noGrp="1"/>
          </p:cNvSpPr>
          <p:nvPr>
            <p:ph type="pic" idx="1"/>
          </p:nvPr>
        </p:nvSpPr>
        <p:spPr>
          <a:xfrm>
            <a:off x="6096000" y="768485"/>
            <a:ext cx="5305662" cy="5305662"/>
          </a:xfrm>
          <a:custGeom>
            <a:avLst/>
            <a:gdLst>
              <a:gd name="connsiteX0" fmla="*/ 2652831 w 5305662"/>
              <a:gd name="connsiteY0" fmla="*/ 0 h 5305662"/>
              <a:gd name="connsiteX1" fmla="*/ 5305662 w 5305662"/>
              <a:gd name="connsiteY1" fmla="*/ 2652831 h 5305662"/>
              <a:gd name="connsiteX2" fmla="*/ 2652831 w 5305662"/>
              <a:gd name="connsiteY2" fmla="*/ 5305662 h 5305662"/>
              <a:gd name="connsiteX3" fmla="*/ 0 w 5305662"/>
              <a:gd name="connsiteY3" fmla="*/ 2652831 h 5305662"/>
              <a:gd name="connsiteX4" fmla="*/ 2652831 w 5305662"/>
              <a:gd name="connsiteY4" fmla="*/ 0 h 5305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5662" h="5305662">
                <a:moveTo>
                  <a:pt x="2652831" y="0"/>
                </a:moveTo>
                <a:cubicBezTo>
                  <a:pt x="4117949" y="0"/>
                  <a:pt x="5305662" y="1187713"/>
                  <a:pt x="5305662" y="2652831"/>
                </a:cubicBezTo>
                <a:cubicBezTo>
                  <a:pt x="5305662" y="4117949"/>
                  <a:pt x="4117949" y="5305662"/>
                  <a:pt x="2652831" y="5305662"/>
                </a:cubicBezTo>
                <a:cubicBezTo>
                  <a:pt x="1187713" y="5305662"/>
                  <a:pt x="0" y="4117949"/>
                  <a:pt x="0" y="2652831"/>
                </a:cubicBezTo>
                <a:cubicBezTo>
                  <a:pt x="0" y="1187713"/>
                  <a:pt x="1187713" y="0"/>
                  <a:pt x="2652831" y="0"/>
                </a:cubicBezTo>
                <a:close/>
              </a:path>
            </a:pathLst>
          </a:custGeom>
          <a:solidFill>
            <a:schemeClr val="bg2"/>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flipH="1">
            <a:off x="5400786" y="-2003509"/>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9" name="Title 1">
            <a:extLst>
              <a:ext uri="{FF2B5EF4-FFF2-40B4-BE49-F238E27FC236}">
                <a16:creationId xmlns:a16="http://schemas.microsoft.com/office/drawing/2014/main" id="{19A1397F-1946-4CBE-9EC5-159C3CBC78B6}"/>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20" name="Text Placeholder 3">
            <a:extLst>
              <a:ext uri="{FF2B5EF4-FFF2-40B4-BE49-F238E27FC236}">
                <a16:creationId xmlns:a16="http://schemas.microsoft.com/office/drawing/2014/main" id="{C535F2AB-153E-44A9-97BE-00553BEC1770}"/>
              </a:ext>
            </a:extLst>
          </p:cNvPr>
          <p:cNvSpPr>
            <a:spLocks noGrp="1"/>
          </p:cNvSpPr>
          <p:nvPr>
            <p:ph type="body" sz="half" idx="2"/>
          </p:nvPr>
        </p:nvSpPr>
        <p:spPr>
          <a:xfrm>
            <a:off x="839788" y="2057400"/>
            <a:ext cx="3932237" cy="3811588"/>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pic>
        <p:nvPicPr>
          <p:cNvPr id="8" name="Picture 7">
            <a:extLst>
              <a:ext uri="{FF2B5EF4-FFF2-40B4-BE49-F238E27FC236}">
                <a16:creationId xmlns:a16="http://schemas.microsoft.com/office/drawing/2014/main" id="{06298D65-1027-4897-A948-DCEEF8FC3D9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spTree>
    <p:extLst>
      <p:ext uri="{BB962C8B-B14F-4D97-AF65-F5344CB8AC3E}">
        <p14:creationId xmlns:p14="http://schemas.microsoft.com/office/powerpoint/2010/main" val="21071857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9F866E5C-B8AA-4805-B232-831BA01AAF1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0" name="Freeform 5">
              <a:extLst>
                <a:ext uri="{FF2B5EF4-FFF2-40B4-BE49-F238E27FC236}">
                  <a16:creationId xmlns:a16="http://schemas.microsoft.com/office/drawing/2014/main" id="{F98614F0-2DA3-4F29-8CB3-D61424AC8506}"/>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6">
              <a:extLst>
                <a:ext uri="{FF2B5EF4-FFF2-40B4-BE49-F238E27FC236}">
                  <a16:creationId xmlns:a16="http://schemas.microsoft.com/office/drawing/2014/main" id="{66D52F08-13EC-4AB4-BB79-89A5395A03BF}"/>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7">
              <a:extLst>
                <a:ext uri="{FF2B5EF4-FFF2-40B4-BE49-F238E27FC236}">
                  <a16:creationId xmlns:a16="http://schemas.microsoft.com/office/drawing/2014/main" id="{2544236D-8C3A-41EF-9A68-C84A8A7D0F5A}"/>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Title 1">
            <a:extLst>
              <a:ext uri="{FF2B5EF4-FFF2-40B4-BE49-F238E27FC236}">
                <a16:creationId xmlns:a16="http://schemas.microsoft.com/office/drawing/2014/main" id="{9009D5C6-6206-4291-8037-67DC025F0B4C}"/>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17" name="Text Placeholder 3">
            <a:extLst>
              <a:ext uri="{FF2B5EF4-FFF2-40B4-BE49-F238E27FC236}">
                <a16:creationId xmlns:a16="http://schemas.microsoft.com/office/drawing/2014/main" id="{BEB643FD-AA85-4A43-8EBD-AFD10DD987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18" name="Content Placeholder 2">
            <a:extLst>
              <a:ext uri="{FF2B5EF4-FFF2-40B4-BE49-F238E27FC236}">
                <a16:creationId xmlns:a16="http://schemas.microsoft.com/office/drawing/2014/main" id="{9001F313-F798-43BE-AFF0-A68C84C3640D}"/>
              </a:ext>
            </a:extLst>
          </p:cNvPr>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pic>
        <p:nvPicPr>
          <p:cNvPr id="13" name="Picture 12">
            <a:extLst>
              <a:ext uri="{FF2B5EF4-FFF2-40B4-BE49-F238E27FC236}">
                <a16:creationId xmlns:a16="http://schemas.microsoft.com/office/drawing/2014/main" id="{91881DEA-0ECB-4310-ADF5-4337ACB4338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spTree>
    <p:extLst>
      <p:ext uri="{BB962C8B-B14F-4D97-AF65-F5344CB8AC3E}">
        <p14:creationId xmlns:p14="http://schemas.microsoft.com/office/powerpoint/2010/main" val="3025310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hank You 01">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CE9908F-CF81-43F9-880A-401D0C0FB2ED}"/>
              </a:ext>
            </a:extLst>
          </p:cNvPr>
          <p:cNvSpPr>
            <a:spLocks noGrp="1"/>
          </p:cNvSpPr>
          <p:nvPr>
            <p:ph type="title"/>
          </p:nvPr>
        </p:nvSpPr>
        <p:spPr>
          <a:xfrm>
            <a:off x="6380878" y="3471319"/>
            <a:ext cx="5011410" cy="651448"/>
          </a:xfrm>
          <a:noFill/>
        </p:spPr>
        <p:txBody>
          <a:bodyPr wrap="square" rtlCol="0">
            <a:noAutofit/>
          </a:bodyPr>
          <a:lstStyle>
            <a:lvl1pPr>
              <a:defRPr lang="en-US" sz="6000" b="1" cap="all" baseline="0">
                <a:solidFill>
                  <a:schemeClr val="accent1"/>
                </a:solidFill>
                <a:ea typeface="+mn-ea"/>
                <a:cs typeface="+mn-cs"/>
              </a:defRPr>
            </a:lvl1pPr>
          </a:lstStyle>
          <a:p>
            <a:pPr marL="0" lvl="0"/>
            <a:r>
              <a:rPr lang="en-US" noProof="0" dirty="0"/>
              <a:t>Click to edit Master title style</a:t>
            </a:r>
          </a:p>
        </p:txBody>
      </p:sp>
    </p:spTree>
    <p:extLst>
      <p:ext uri="{BB962C8B-B14F-4D97-AF65-F5344CB8AC3E}">
        <p14:creationId xmlns:p14="http://schemas.microsoft.com/office/powerpoint/2010/main" val="3232466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tretch>
            <a:fillRect/>
          </a:stretch>
        </p:blipFill>
        <p:spPr>
          <a:xfrm>
            <a:off x="10015850" y="391862"/>
            <a:ext cx="1745251"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1408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333" userDrawn="1">
          <p15:clr>
            <a:srgbClr val="FBAE40"/>
          </p15:clr>
        </p15:guide>
        <p15:guide id="4" pos="36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p>
        </p:txBody>
      </p:sp>
      <p:sp>
        <p:nvSpPr>
          <p:cNvPr id="3" name="Text Placeholder 2">
            <a:extLst>
              <a:ext uri="{FF2B5EF4-FFF2-40B4-BE49-F238E27FC236}">
                <a16:creationId xmlns:a16="http://schemas.microsoft.com/office/drawing/2014/main" id="{4ACB5603-8A62-4D45-B6EF-0D7E2D5FC4F7}"/>
              </a:ext>
            </a:extLst>
          </p:cNvPr>
          <p:cNvSpPr>
            <a:spLocks noGrp="1"/>
          </p:cNvSpPr>
          <p:nvPr>
            <p:ph type="body" idx="1" hasCustomPrompt="1"/>
          </p:nvPr>
        </p:nvSpPr>
        <p:spPr>
          <a:xfrm>
            <a:off x="2139388" y="1154832"/>
            <a:ext cx="7900525" cy="764460"/>
          </a:xfrm>
        </p:spPr>
        <p:txBody>
          <a:bodyPr>
            <a:noAutofit/>
          </a:bodyPr>
          <a:lstStyle>
            <a:lvl1pPr marL="0" indent="0" algn="ctr">
              <a:buNone/>
              <a:defRPr sz="1800" cap="none"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Dummy Text Comes Here</a:t>
            </a:r>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biLevel thresh="25000"/>
            <a:extLst>
              <a:ext uri="{28A0092B-C50C-407E-A947-70E740481C1C}">
                <a14:useLocalDpi xmlns:a14="http://schemas.microsoft.com/office/drawing/2010/main"/>
              </a:ext>
            </a:extLst>
          </a:blip>
          <a:stretch>
            <a:fillRect/>
          </a:stretch>
        </p:blipFill>
        <p:spPr>
          <a:xfrm>
            <a:off x="469638" y="6260507"/>
            <a:ext cx="1075427"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sp>
        <p:nvSpPr>
          <p:cNvPr id="15" name="Picture Placeholder 14">
            <a:extLst>
              <a:ext uri="{FF2B5EF4-FFF2-40B4-BE49-F238E27FC236}">
                <a16:creationId xmlns:a16="http://schemas.microsoft.com/office/drawing/2014/main" id="{B5A30B6B-EEDB-4142-8138-D50F5A307D76}"/>
              </a:ext>
            </a:extLst>
          </p:cNvPr>
          <p:cNvSpPr>
            <a:spLocks noGrp="1"/>
          </p:cNvSpPr>
          <p:nvPr>
            <p:ph type="pic" sz="quarter" idx="13"/>
          </p:nvPr>
        </p:nvSpPr>
        <p:spPr>
          <a:xfrm>
            <a:off x="2993041" y="2270376"/>
            <a:ext cx="6206400" cy="4587625"/>
          </a:xfrm>
          <a:custGeom>
            <a:avLst/>
            <a:gdLst>
              <a:gd name="connsiteX0" fmla="*/ 3103200 w 6206400"/>
              <a:gd name="connsiteY0" fmla="*/ 0 h 4587625"/>
              <a:gd name="connsiteX1" fmla="*/ 6206400 w 6206400"/>
              <a:gd name="connsiteY1" fmla="*/ 3103200 h 4587625"/>
              <a:gd name="connsiteX2" fmla="*/ 5831861 w 6206400"/>
              <a:gd name="connsiteY2" fmla="*/ 4582370 h 4587625"/>
              <a:gd name="connsiteX3" fmla="*/ 5828668 w 6206400"/>
              <a:gd name="connsiteY3" fmla="*/ 4587625 h 4587625"/>
              <a:gd name="connsiteX4" fmla="*/ 377733 w 6206400"/>
              <a:gd name="connsiteY4" fmla="*/ 4587625 h 4587625"/>
              <a:gd name="connsiteX5" fmla="*/ 374540 w 6206400"/>
              <a:gd name="connsiteY5" fmla="*/ 4582370 h 4587625"/>
              <a:gd name="connsiteX6" fmla="*/ 0 w 6206400"/>
              <a:gd name="connsiteY6" fmla="*/ 3103200 h 4587625"/>
              <a:gd name="connsiteX7" fmla="*/ 3103200 w 6206400"/>
              <a:gd name="connsiteY7" fmla="*/ 0 h 458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06400" h="4587625">
                <a:moveTo>
                  <a:pt x="3103200" y="0"/>
                </a:moveTo>
                <a:cubicBezTo>
                  <a:pt x="4817050" y="0"/>
                  <a:pt x="6206400" y="1389350"/>
                  <a:pt x="6206400" y="3103200"/>
                </a:cubicBezTo>
                <a:cubicBezTo>
                  <a:pt x="6206400" y="3638778"/>
                  <a:pt x="6070721" y="4142667"/>
                  <a:pt x="5831861" y="4582370"/>
                </a:cubicBezTo>
                <a:lnTo>
                  <a:pt x="5828668" y="4587625"/>
                </a:lnTo>
                <a:lnTo>
                  <a:pt x="377733" y="4587625"/>
                </a:lnTo>
                <a:lnTo>
                  <a:pt x="374540" y="4582370"/>
                </a:lnTo>
                <a:cubicBezTo>
                  <a:pt x="135679" y="4142667"/>
                  <a:pt x="0" y="3638778"/>
                  <a:pt x="0" y="3103200"/>
                </a:cubicBezTo>
                <a:cubicBezTo>
                  <a:pt x="0" y="1389350"/>
                  <a:pt x="1389350" y="0"/>
                  <a:pt x="3103200" y="0"/>
                </a:cubicBezTo>
                <a:close/>
              </a:path>
            </a:pathLst>
          </a:custGeom>
          <a:solidFill>
            <a:schemeClr val="bg2"/>
          </a:solidFill>
        </p:spPr>
        <p:txBody>
          <a:bodyPr wrap="square" anchor="ctr">
            <a:noAutofit/>
          </a:bodyPr>
          <a:lstStyle>
            <a:lvl1pPr marL="0" indent="0" algn="ctr">
              <a:buNone/>
              <a:defRPr sz="2400"/>
            </a:lvl1pPr>
          </a:lstStyle>
          <a:p>
            <a:r>
              <a:rPr lang="en-US" noProof="0"/>
              <a:t>Click icon to add picture</a:t>
            </a:r>
            <a:endParaRPr lang="en-US" noProof="0" dirty="0"/>
          </a:p>
        </p:txBody>
      </p:sp>
    </p:spTree>
    <p:extLst>
      <p:ext uri="{BB962C8B-B14F-4D97-AF65-F5344CB8AC3E}">
        <p14:creationId xmlns:p14="http://schemas.microsoft.com/office/powerpoint/2010/main" val="27504955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grpSp>
        <p:nvGrpSpPr>
          <p:cNvPr id="10" name="Group 9">
            <a:extLst>
              <a:ext uri="{FF2B5EF4-FFF2-40B4-BE49-F238E27FC236}">
                <a16:creationId xmlns:a16="http://schemas.microsoft.com/office/drawing/2014/main" id="{42E17FB3-B5C4-4B3A-A57B-C6493A9D0C66}"/>
              </a:ext>
            </a:extLst>
          </p:cNvPr>
          <p:cNvGrpSpPr/>
          <p:nvPr userDrawn="1"/>
        </p:nvGrpSpPr>
        <p:grpSpPr>
          <a:xfrm rot="8650774">
            <a:off x="5037655" y="4336093"/>
            <a:ext cx="1905000" cy="2354263"/>
            <a:chOff x="11114088" y="2241550"/>
            <a:chExt cx="1905000" cy="2354263"/>
          </a:xfrm>
          <a:solidFill>
            <a:schemeClr val="bg2"/>
          </a:solidFill>
        </p:grpSpPr>
        <p:sp>
          <p:nvSpPr>
            <p:cNvPr id="11" name="Freeform 5">
              <a:extLst>
                <a:ext uri="{FF2B5EF4-FFF2-40B4-BE49-F238E27FC236}">
                  <a16:creationId xmlns:a16="http://schemas.microsoft.com/office/drawing/2014/main" id="{DCA6C454-F761-4265-BB5E-DFD947CC3592}"/>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2" name="Freeform 6">
              <a:extLst>
                <a:ext uri="{FF2B5EF4-FFF2-40B4-BE49-F238E27FC236}">
                  <a16:creationId xmlns:a16="http://schemas.microsoft.com/office/drawing/2014/main" id="{6B853B2F-9E1C-4AC4-9344-8610498D5B5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7">
              <a:extLst>
                <a:ext uri="{FF2B5EF4-FFF2-40B4-BE49-F238E27FC236}">
                  <a16:creationId xmlns:a16="http://schemas.microsoft.com/office/drawing/2014/main" id="{B7FCC84B-2235-4948-8277-8363DFC691A4}"/>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23" name="Picture Placeholder 22">
            <a:extLst>
              <a:ext uri="{FF2B5EF4-FFF2-40B4-BE49-F238E27FC236}">
                <a16:creationId xmlns:a16="http://schemas.microsoft.com/office/drawing/2014/main" id="{26619E66-5354-4D60-8529-27917AC037C0}"/>
              </a:ext>
            </a:extLst>
          </p:cNvPr>
          <p:cNvSpPr>
            <a:spLocks noGrp="1"/>
          </p:cNvSpPr>
          <p:nvPr>
            <p:ph type="pic" sz="quarter" idx="13"/>
          </p:nvPr>
        </p:nvSpPr>
        <p:spPr>
          <a:xfrm>
            <a:off x="5884648" y="0"/>
            <a:ext cx="6307353" cy="5780372"/>
          </a:xfrm>
          <a:custGeom>
            <a:avLst/>
            <a:gdLst>
              <a:gd name="connsiteX0" fmla="*/ 760444 w 6307353"/>
              <a:gd name="connsiteY0" fmla="*/ 0 h 5780372"/>
              <a:gd name="connsiteX1" fmla="*/ 6307353 w 6307353"/>
              <a:gd name="connsiteY1" fmla="*/ 0 h 5780372"/>
              <a:gd name="connsiteX2" fmla="*/ 6307353 w 6307353"/>
              <a:gd name="connsiteY2" fmla="*/ 4515612 h 5780372"/>
              <a:gd name="connsiteX3" fmla="*/ 6110746 w 6307353"/>
              <a:gd name="connsiteY3" fmla="*/ 4731934 h 5780372"/>
              <a:gd name="connsiteX4" fmla="*/ 3579592 w 6307353"/>
              <a:gd name="connsiteY4" fmla="*/ 5780372 h 5780372"/>
              <a:gd name="connsiteX5" fmla="*/ 0 w 6307353"/>
              <a:gd name="connsiteY5" fmla="*/ 2200780 h 5780372"/>
              <a:gd name="connsiteX6" fmla="*/ 611338 w 6307353"/>
              <a:gd name="connsiteY6" fmla="*/ 199396 h 578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07353" h="5780372">
                <a:moveTo>
                  <a:pt x="760444" y="0"/>
                </a:moveTo>
                <a:lnTo>
                  <a:pt x="6307353" y="0"/>
                </a:lnTo>
                <a:lnTo>
                  <a:pt x="6307353" y="4515612"/>
                </a:lnTo>
                <a:lnTo>
                  <a:pt x="6110746" y="4731934"/>
                </a:lnTo>
                <a:cubicBezTo>
                  <a:pt x="5462967" y="5379713"/>
                  <a:pt x="4568069" y="5780372"/>
                  <a:pt x="3579592" y="5780372"/>
                </a:cubicBezTo>
                <a:cubicBezTo>
                  <a:pt x="1602638" y="5780372"/>
                  <a:pt x="0" y="4177734"/>
                  <a:pt x="0" y="2200780"/>
                </a:cubicBezTo>
                <a:cubicBezTo>
                  <a:pt x="0" y="1459422"/>
                  <a:pt x="225371" y="770703"/>
                  <a:pt x="611338" y="199396"/>
                </a:cubicBezTo>
                <a:close/>
              </a:path>
            </a:pathLst>
          </a:custGeom>
          <a:solidFill>
            <a:schemeClr val="bg2"/>
          </a:solidFill>
        </p:spPr>
        <p:txBody>
          <a:bodyPr wrap="square" anchor="ctr">
            <a:noAutofit/>
          </a:bodyPr>
          <a:lstStyle>
            <a:lvl1pPr marL="0" indent="0" algn="ctr">
              <a:buNone/>
              <a:defRPr/>
            </a:lvl1pPr>
          </a:lstStyle>
          <a:p>
            <a:r>
              <a:rPr lang="en-US" noProof="0"/>
              <a:t>Click icon to add picture</a:t>
            </a:r>
            <a:endParaRPr lang="en-US" noProof="0" dirty="0"/>
          </a:p>
        </p:txBody>
      </p:sp>
      <p:sp>
        <p:nvSpPr>
          <p:cNvPr id="14" name="Title 1">
            <a:extLst>
              <a:ext uri="{FF2B5EF4-FFF2-40B4-BE49-F238E27FC236}">
                <a16:creationId xmlns:a16="http://schemas.microsoft.com/office/drawing/2014/main" id="{2E646B4F-6CCB-724C-9D5E-6D5770023939}"/>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1696208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hasCustomPrompt="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Rectangle 13">
            <a:extLst>
              <a:ext uri="{FF2B5EF4-FFF2-40B4-BE49-F238E27FC236}">
                <a16:creationId xmlns:a16="http://schemas.microsoft.com/office/drawing/2014/main" id="{9D415693-E2CB-4DB4-B07C-2F96B0CAB302}"/>
              </a:ext>
            </a:extLst>
          </p:cNvPr>
          <p:cNvSpPr/>
          <p:nvPr userDrawn="1"/>
        </p:nvSpPr>
        <p:spPr>
          <a:xfrm>
            <a:off x="7854462" y="988536"/>
            <a:ext cx="4329129" cy="4880927"/>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Oval 3">
            <a:extLst>
              <a:ext uri="{FF2B5EF4-FFF2-40B4-BE49-F238E27FC236}">
                <a16:creationId xmlns:a16="http://schemas.microsoft.com/office/drawing/2014/main" id="{14C1BF67-E354-4E04-8F94-BABF2B7D1AFB}"/>
              </a:ext>
            </a:extLst>
          </p:cNvPr>
          <p:cNvSpPr/>
          <p:nvPr userDrawn="1"/>
        </p:nvSpPr>
        <p:spPr>
          <a:xfrm>
            <a:off x="5107816" y="633613"/>
            <a:ext cx="5571908" cy="5571906"/>
          </a:xfrm>
          <a:prstGeom prst="ellipse">
            <a:avLst/>
          </a:prstGeom>
          <a:solidFill>
            <a:schemeClr val="bg2">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5">
            <a:extLst>
              <a:ext uri="{FF2B5EF4-FFF2-40B4-BE49-F238E27FC236}">
                <a16:creationId xmlns:a16="http://schemas.microsoft.com/office/drawing/2014/main" id="{FF6AC390-6F85-4B64-AE7A-E8E0D8FC89CF}"/>
              </a:ext>
            </a:extLst>
          </p:cNvPr>
          <p:cNvSpPr>
            <a:spLocks noGrp="1"/>
          </p:cNvSpPr>
          <p:nvPr>
            <p:ph type="pic" sz="quarter" idx="13"/>
          </p:nvPr>
        </p:nvSpPr>
        <p:spPr>
          <a:xfrm>
            <a:off x="5455212" y="988536"/>
            <a:ext cx="4884848" cy="4884848"/>
          </a:xfrm>
          <a:prstGeom prst="ellipse">
            <a:avLst/>
          </a:prstGeo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19699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157721"/>
            <a:ext cx="11150600" cy="920336"/>
          </a:xfrm>
        </p:spPr>
        <p:txBody>
          <a:bodyPr lIns="0" tIns="0" rIns="0" bIns="0" anchor="b">
            <a:noAutofit/>
          </a:bodyPr>
          <a:lstStyle>
            <a:lvl1pPr>
              <a:defRPr sz="3200" b="1" cap="all" baseline="0">
                <a:latin typeface="Times New Roman" panose="02020603050405020304" pitchFamily="18" charset="0"/>
                <a:cs typeface="Times New Roman" panose="02020603050405020304" pitchFamily="18" charset="0"/>
              </a:defRPr>
            </a:lvl1pPr>
          </a:lstStyle>
          <a:p>
            <a:r>
              <a:rPr lang="en-US" noProof="0" dirty="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hasCustomPrompt="1"/>
          </p:nvPr>
        </p:nvSpPr>
        <p:spPr>
          <a:xfrm>
            <a:off x="1666926" y="3201745"/>
            <a:ext cx="3445566" cy="2504663"/>
          </a:xfrm>
        </p:spPr>
        <p:txBody>
          <a:bodyPr lIns="0" tIns="0" rIns="0" bIns="0">
            <a:normAutofit/>
          </a:bodyPr>
          <a:lstStyle>
            <a:lvl1pPr marL="0" indent="0" algn="ctr">
              <a:buNone/>
              <a:defRPr sz="16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Edit Master text styles</a:t>
            </a:r>
          </a:p>
        </p:txBody>
      </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a:noFill/>
        </p:spPr>
        <p:txBody>
          <a:bodyPr lIns="0" tIns="0" rIns="0" bIns="0"/>
          <a:lstStyle>
            <a:lvl1pPr algn="ctr">
              <a:defRPr sz="900">
                <a:solidFill>
                  <a:schemeClr val="bg1"/>
                </a:solidFill>
                <a:latin typeface="Times New Roman" panose="02020603050405020304" pitchFamily="18" charset="0"/>
                <a:cs typeface="Times New Roman" panose="02020603050405020304" pitchFamily="18" charset="0"/>
              </a:defRPr>
            </a:lvl1pPr>
          </a:lstStyle>
          <a:p>
            <a:fld id="{9EC71654-96A5-4280-94F3-931C61A9F92C}" type="slidenum">
              <a:rPr lang="en-US" smtClean="0"/>
              <a:pPr/>
              <a:t>‹#›</a:t>
            </a:fld>
            <a:endParaRPr lang="en-US" dirty="0"/>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hasCustomPrompt="1"/>
          </p:nvPr>
        </p:nvSpPr>
        <p:spPr>
          <a:xfrm>
            <a:off x="1666926" y="2706357"/>
            <a:ext cx="3445566" cy="495389"/>
          </a:xfrm>
        </p:spPr>
        <p:txBody>
          <a:bodyPr lIns="0" tIns="0" rIns="0" bIns="0" anchor="ctr">
            <a:noAutofit/>
          </a:bodyPr>
          <a:lstStyle>
            <a:lvl1pPr marL="0" indent="0" algn="ctr">
              <a:buNone/>
              <a:defRPr sz="1800" b="1" cap="all" baseline="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Edit Master text styles</a:t>
            </a:r>
          </a:p>
        </p:txBody>
      </p:sp>
      <p:sp>
        <p:nvSpPr>
          <p:cNvPr id="6" name="Rectangle 5"/>
          <p:cNvSpPr/>
          <p:nvPr userDrawn="1"/>
        </p:nvSpPr>
        <p:spPr>
          <a:xfrm>
            <a:off x="515938" y="1166957"/>
            <a:ext cx="11150600" cy="43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103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CE6D5A-A5C0-4B12-A26A-691D5743FA5C}"/>
              </a:ext>
            </a:extLst>
          </p:cNvPr>
          <p:cNvSpPr/>
          <p:nvPr userDrawn="1"/>
        </p:nvSpPr>
        <p:spPr>
          <a:xfrm>
            <a:off x="1294284" y="1241787"/>
            <a:ext cx="10237316"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0079"/>
            <a:ext cx="11150600" cy="920336"/>
          </a:xfrm>
        </p:spPr>
        <p:txBody>
          <a:bodyPr lIns="0" tIns="0" rIns="0" bIns="0" anchor="b">
            <a:noAutofit/>
          </a:bodyPr>
          <a:lstStyle>
            <a:lvl1pPr>
              <a:defRPr sz="3200" b="1" cap="all" baseline="0">
                <a:latin typeface="Times New Roman" panose="02020603050405020304" pitchFamily="18" charset="0"/>
                <a:cs typeface="Times New Roman" panose="02020603050405020304" pitchFamily="18" charset="0"/>
              </a:defRPr>
            </a:lvl1pPr>
          </a:lstStyle>
          <a:p>
            <a:r>
              <a:rPr lang="en-US" noProof="0"/>
              <a:t>Click to edit Master title style</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accent2"/>
              </a:solidFill>
              <a:latin typeface="Times New Roman" panose="02020603050405020304" pitchFamily="18" charset="0"/>
              <a:cs typeface="Times New Roman" panose="02020603050405020304" pitchFamily="18" charset="0"/>
            </a:endParaRPr>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hasCustomPrompt="1"/>
          </p:nvPr>
        </p:nvSpPr>
        <p:spPr>
          <a:xfrm>
            <a:off x="2114217" y="1357628"/>
            <a:ext cx="3445566" cy="495389"/>
          </a:xfrm>
        </p:spPr>
        <p:txBody>
          <a:bodyPr lIns="0" tIns="0" rIns="0" bIns="0" anchor="ctr">
            <a:noAutofit/>
          </a:bodyPr>
          <a:lstStyle>
            <a:lvl1pPr marL="0" indent="0" algn="r">
              <a:buNone/>
              <a:defRPr sz="1800" b="1" cap="all" baseline="0">
                <a:solidFill>
                  <a:schemeClr val="accent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21" name="Oval 20">
            <a:extLst>
              <a:ext uri="{FF2B5EF4-FFF2-40B4-BE49-F238E27FC236}">
                <a16:creationId xmlns:a16="http://schemas.microsoft.com/office/drawing/2014/main" id="{919C8692-230B-D543-A7F7-4FD61B04D1C6}"/>
              </a:ext>
            </a:extLst>
          </p:cNvPr>
          <p:cNvSpPr>
            <a:spLocks noChangeAspect="1"/>
          </p:cNvSpPr>
          <p:nvPr userDrawn="1"/>
        </p:nvSpPr>
        <p:spPr>
          <a:xfrm>
            <a:off x="845247" y="1197330"/>
            <a:ext cx="731520" cy="73152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25CE6D5A-A5C0-4B12-A26A-691D5743FA5C}"/>
              </a:ext>
            </a:extLst>
          </p:cNvPr>
          <p:cNvSpPr/>
          <p:nvPr userDrawn="1"/>
        </p:nvSpPr>
        <p:spPr>
          <a:xfrm>
            <a:off x="1294284" y="2023623"/>
            <a:ext cx="10237316"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18" name="Content Placeholder 2">
            <a:extLst>
              <a:ext uri="{FF2B5EF4-FFF2-40B4-BE49-F238E27FC236}">
                <a16:creationId xmlns:a16="http://schemas.microsoft.com/office/drawing/2014/main" id="{FEB88DD7-AEB5-4718-AF2D-28B5B91ED715}"/>
              </a:ext>
            </a:extLst>
          </p:cNvPr>
          <p:cNvSpPr>
            <a:spLocks noGrp="1"/>
          </p:cNvSpPr>
          <p:nvPr>
            <p:ph idx="22" hasCustomPrompt="1"/>
          </p:nvPr>
        </p:nvSpPr>
        <p:spPr>
          <a:xfrm>
            <a:off x="2114217" y="2228364"/>
            <a:ext cx="3445566" cy="495389"/>
          </a:xfrm>
        </p:spPr>
        <p:txBody>
          <a:bodyPr lIns="0" tIns="0" rIns="0" bIns="0" anchor="ctr">
            <a:noAutofit/>
          </a:bodyPr>
          <a:lstStyle>
            <a:lvl1pPr marL="0" indent="0" algn="r">
              <a:buNone/>
              <a:defRPr sz="1800" b="1" cap="all" baseline="0">
                <a:solidFill>
                  <a:schemeClr val="accent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19" name="Oval 18">
            <a:extLst>
              <a:ext uri="{FF2B5EF4-FFF2-40B4-BE49-F238E27FC236}">
                <a16:creationId xmlns:a16="http://schemas.microsoft.com/office/drawing/2014/main" id="{919C8692-230B-D543-A7F7-4FD61B04D1C6}"/>
              </a:ext>
            </a:extLst>
          </p:cNvPr>
          <p:cNvSpPr>
            <a:spLocks noChangeAspect="1"/>
          </p:cNvSpPr>
          <p:nvPr userDrawn="1"/>
        </p:nvSpPr>
        <p:spPr>
          <a:xfrm>
            <a:off x="845247" y="1979166"/>
            <a:ext cx="731520" cy="73152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27" name="Rectangle 26">
            <a:extLst>
              <a:ext uri="{FF2B5EF4-FFF2-40B4-BE49-F238E27FC236}">
                <a16:creationId xmlns:a16="http://schemas.microsoft.com/office/drawing/2014/main" id="{25CE6D5A-A5C0-4B12-A26A-691D5743FA5C}"/>
              </a:ext>
            </a:extLst>
          </p:cNvPr>
          <p:cNvSpPr/>
          <p:nvPr userDrawn="1"/>
        </p:nvSpPr>
        <p:spPr>
          <a:xfrm>
            <a:off x="1294284" y="2802004"/>
            <a:ext cx="10237316"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30" name="Content Placeholder 2">
            <a:extLst>
              <a:ext uri="{FF2B5EF4-FFF2-40B4-BE49-F238E27FC236}">
                <a16:creationId xmlns:a16="http://schemas.microsoft.com/office/drawing/2014/main" id="{FEB88DD7-AEB5-4718-AF2D-28B5B91ED715}"/>
              </a:ext>
            </a:extLst>
          </p:cNvPr>
          <p:cNvSpPr>
            <a:spLocks noGrp="1"/>
          </p:cNvSpPr>
          <p:nvPr>
            <p:ph idx="24" hasCustomPrompt="1"/>
          </p:nvPr>
        </p:nvSpPr>
        <p:spPr>
          <a:xfrm>
            <a:off x="2114217" y="3006745"/>
            <a:ext cx="3445566" cy="495389"/>
          </a:xfrm>
        </p:spPr>
        <p:txBody>
          <a:bodyPr lIns="0" tIns="0" rIns="0" bIns="0" anchor="ctr">
            <a:noAutofit/>
          </a:bodyPr>
          <a:lstStyle>
            <a:lvl1pPr marL="0" indent="0" algn="r">
              <a:buNone/>
              <a:defRPr sz="1800" b="1" cap="all" baseline="0">
                <a:solidFill>
                  <a:schemeClr val="accent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31" name="Oval 30">
            <a:extLst>
              <a:ext uri="{FF2B5EF4-FFF2-40B4-BE49-F238E27FC236}">
                <a16:creationId xmlns:a16="http://schemas.microsoft.com/office/drawing/2014/main" id="{919C8692-230B-D543-A7F7-4FD61B04D1C6}"/>
              </a:ext>
            </a:extLst>
          </p:cNvPr>
          <p:cNvSpPr>
            <a:spLocks noChangeAspect="1"/>
          </p:cNvSpPr>
          <p:nvPr userDrawn="1"/>
        </p:nvSpPr>
        <p:spPr>
          <a:xfrm>
            <a:off x="845247" y="2757547"/>
            <a:ext cx="731520" cy="73152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33" name="Rectangle 32">
            <a:extLst>
              <a:ext uri="{FF2B5EF4-FFF2-40B4-BE49-F238E27FC236}">
                <a16:creationId xmlns:a16="http://schemas.microsoft.com/office/drawing/2014/main" id="{25CE6D5A-A5C0-4B12-A26A-691D5743FA5C}"/>
              </a:ext>
            </a:extLst>
          </p:cNvPr>
          <p:cNvSpPr/>
          <p:nvPr userDrawn="1"/>
        </p:nvSpPr>
        <p:spPr>
          <a:xfrm>
            <a:off x="1294284" y="3583808"/>
            <a:ext cx="10237316"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34" name="Content Placeholder 2">
            <a:extLst>
              <a:ext uri="{FF2B5EF4-FFF2-40B4-BE49-F238E27FC236}">
                <a16:creationId xmlns:a16="http://schemas.microsoft.com/office/drawing/2014/main" id="{FEB88DD7-AEB5-4718-AF2D-28B5B91ED715}"/>
              </a:ext>
            </a:extLst>
          </p:cNvPr>
          <p:cNvSpPr>
            <a:spLocks noGrp="1"/>
          </p:cNvSpPr>
          <p:nvPr>
            <p:ph idx="26" hasCustomPrompt="1"/>
          </p:nvPr>
        </p:nvSpPr>
        <p:spPr>
          <a:xfrm>
            <a:off x="2114217" y="3788549"/>
            <a:ext cx="3445566" cy="495389"/>
          </a:xfrm>
        </p:spPr>
        <p:txBody>
          <a:bodyPr lIns="0" tIns="0" rIns="0" bIns="0" anchor="ctr">
            <a:noAutofit/>
          </a:bodyPr>
          <a:lstStyle>
            <a:lvl1pPr marL="0" indent="0" algn="r">
              <a:buNone/>
              <a:defRPr sz="1800" b="1" cap="all" baseline="0">
                <a:solidFill>
                  <a:schemeClr val="accent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35" name="Oval 34">
            <a:extLst>
              <a:ext uri="{FF2B5EF4-FFF2-40B4-BE49-F238E27FC236}">
                <a16:creationId xmlns:a16="http://schemas.microsoft.com/office/drawing/2014/main" id="{919C8692-230B-D543-A7F7-4FD61B04D1C6}"/>
              </a:ext>
            </a:extLst>
          </p:cNvPr>
          <p:cNvSpPr>
            <a:spLocks noChangeAspect="1"/>
          </p:cNvSpPr>
          <p:nvPr userDrawn="1"/>
        </p:nvSpPr>
        <p:spPr>
          <a:xfrm>
            <a:off x="845247" y="3539351"/>
            <a:ext cx="731520" cy="73152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37" name="Rectangle 36">
            <a:extLst>
              <a:ext uri="{FF2B5EF4-FFF2-40B4-BE49-F238E27FC236}">
                <a16:creationId xmlns:a16="http://schemas.microsoft.com/office/drawing/2014/main" id="{25CE6D5A-A5C0-4B12-A26A-691D5743FA5C}"/>
              </a:ext>
            </a:extLst>
          </p:cNvPr>
          <p:cNvSpPr/>
          <p:nvPr userDrawn="1"/>
        </p:nvSpPr>
        <p:spPr>
          <a:xfrm>
            <a:off x="1294284" y="4368127"/>
            <a:ext cx="10237316"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38" name="Content Placeholder 2">
            <a:extLst>
              <a:ext uri="{FF2B5EF4-FFF2-40B4-BE49-F238E27FC236}">
                <a16:creationId xmlns:a16="http://schemas.microsoft.com/office/drawing/2014/main" id="{FEB88DD7-AEB5-4718-AF2D-28B5B91ED715}"/>
              </a:ext>
            </a:extLst>
          </p:cNvPr>
          <p:cNvSpPr>
            <a:spLocks noGrp="1"/>
          </p:cNvSpPr>
          <p:nvPr>
            <p:ph idx="28" hasCustomPrompt="1"/>
          </p:nvPr>
        </p:nvSpPr>
        <p:spPr>
          <a:xfrm>
            <a:off x="2114217" y="4509368"/>
            <a:ext cx="3445566" cy="495389"/>
          </a:xfrm>
        </p:spPr>
        <p:txBody>
          <a:bodyPr lIns="0" tIns="0" rIns="0" bIns="0" anchor="ctr">
            <a:noAutofit/>
          </a:bodyPr>
          <a:lstStyle>
            <a:lvl1pPr marL="0" indent="0" algn="r">
              <a:buNone/>
              <a:defRPr sz="1800" b="1" cap="all" baseline="0">
                <a:solidFill>
                  <a:schemeClr val="accent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39" name="Oval 38">
            <a:extLst>
              <a:ext uri="{FF2B5EF4-FFF2-40B4-BE49-F238E27FC236}">
                <a16:creationId xmlns:a16="http://schemas.microsoft.com/office/drawing/2014/main" id="{919C8692-230B-D543-A7F7-4FD61B04D1C6}"/>
              </a:ext>
            </a:extLst>
          </p:cNvPr>
          <p:cNvSpPr>
            <a:spLocks noChangeAspect="1"/>
          </p:cNvSpPr>
          <p:nvPr userDrawn="1"/>
        </p:nvSpPr>
        <p:spPr>
          <a:xfrm>
            <a:off x="845247" y="4323670"/>
            <a:ext cx="731520" cy="73152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41" name="Rectangle 40">
            <a:extLst>
              <a:ext uri="{FF2B5EF4-FFF2-40B4-BE49-F238E27FC236}">
                <a16:creationId xmlns:a16="http://schemas.microsoft.com/office/drawing/2014/main" id="{25CE6D5A-A5C0-4B12-A26A-691D5743FA5C}"/>
              </a:ext>
            </a:extLst>
          </p:cNvPr>
          <p:cNvSpPr/>
          <p:nvPr userDrawn="1"/>
        </p:nvSpPr>
        <p:spPr>
          <a:xfrm>
            <a:off x="1294284" y="5154771"/>
            <a:ext cx="10237316"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42" name="Content Placeholder 2">
            <a:extLst>
              <a:ext uri="{FF2B5EF4-FFF2-40B4-BE49-F238E27FC236}">
                <a16:creationId xmlns:a16="http://schemas.microsoft.com/office/drawing/2014/main" id="{FEB88DD7-AEB5-4718-AF2D-28B5B91ED715}"/>
              </a:ext>
            </a:extLst>
          </p:cNvPr>
          <p:cNvSpPr>
            <a:spLocks noGrp="1"/>
          </p:cNvSpPr>
          <p:nvPr>
            <p:ph idx="30" hasCustomPrompt="1"/>
          </p:nvPr>
        </p:nvSpPr>
        <p:spPr>
          <a:xfrm>
            <a:off x="2114217" y="5270612"/>
            <a:ext cx="3445566" cy="495389"/>
          </a:xfrm>
        </p:spPr>
        <p:txBody>
          <a:bodyPr lIns="0" tIns="0" rIns="0" bIns="0" anchor="ctr">
            <a:noAutofit/>
          </a:bodyPr>
          <a:lstStyle>
            <a:lvl1pPr marL="0" indent="0" algn="r">
              <a:buNone/>
              <a:defRPr sz="1800" b="1" cap="all" baseline="0">
                <a:solidFill>
                  <a:schemeClr val="accent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43" name="Oval 42">
            <a:extLst>
              <a:ext uri="{FF2B5EF4-FFF2-40B4-BE49-F238E27FC236}">
                <a16:creationId xmlns:a16="http://schemas.microsoft.com/office/drawing/2014/main" id="{919C8692-230B-D543-A7F7-4FD61B04D1C6}"/>
              </a:ext>
            </a:extLst>
          </p:cNvPr>
          <p:cNvSpPr>
            <a:spLocks noChangeAspect="1"/>
          </p:cNvSpPr>
          <p:nvPr userDrawn="1"/>
        </p:nvSpPr>
        <p:spPr>
          <a:xfrm>
            <a:off x="845247" y="5110314"/>
            <a:ext cx="731520" cy="73152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45" name="Rectangle 44">
            <a:extLst>
              <a:ext uri="{FF2B5EF4-FFF2-40B4-BE49-F238E27FC236}">
                <a16:creationId xmlns:a16="http://schemas.microsoft.com/office/drawing/2014/main" id="{25CE6D5A-A5C0-4B12-A26A-691D5743FA5C}"/>
              </a:ext>
            </a:extLst>
          </p:cNvPr>
          <p:cNvSpPr/>
          <p:nvPr userDrawn="1"/>
        </p:nvSpPr>
        <p:spPr>
          <a:xfrm>
            <a:off x="1294284" y="5929749"/>
            <a:ext cx="10237316"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
        <p:nvSpPr>
          <p:cNvPr id="46" name="Content Placeholder 2">
            <a:extLst>
              <a:ext uri="{FF2B5EF4-FFF2-40B4-BE49-F238E27FC236}">
                <a16:creationId xmlns:a16="http://schemas.microsoft.com/office/drawing/2014/main" id="{FEB88DD7-AEB5-4718-AF2D-28B5B91ED715}"/>
              </a:ext>
            </a:extLst>
          </p:cNvPr>
          <p:cNvSpPr>
            <a:spLocks noGrp="1"/>
          </p:cNvSpPr>
          <p:nvPr>
            <p:ph idx="32" hasCustomPrompt="1"/>
          </p:nvPr>
        </p:nvSpPr>
        <p:spPr>
          <a:xfrm>
            <a:off x="2114217" y="6134490"/>
            <a:ext cx="3445566" cy="495389"/>
          </a:xfrm>
        </p:spPr>
        <p:txBody>
          <a:bodyPr lIns="0" tIns="0" rIns="0" bIns="0" anchor="ctr">
            <a:noAutofit/>
          </a:bodyPr>
          <a:lstStyle>
            <a:lvl1pPr marL="0" indent="0" algn="r">
              <a:buNone/>
              <a:defRPr sz="1800" b="1" cap="all" baseline="0">
                <a:solidFill>
                  <a:schemeClr val="accent1"/>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47" name="Oval 46">
            <a:extLst>
              <a:ext uri="{FF2B5EF4-FFF2-40B4-BE49-F238E27FC236}">
                <a16:creationId xmlns:a16="http://schemas.microsoft.com/office/drawing/2014/main" id="{919C8692-230B-D543-A7F7-4FD61B04D1C6}"/>
              </a:ext>
            </a:extLst>
          </p:cNvPr>
          <p:cNvSpPr>
            <a:spLocks noChangeAspect="1"/>
          </p:cNvSpPr>
          <p:nvPr userDrawn="1"/>
        </p:nvSpPr>
        <p:spPr>
          <a:xfrm>
            <a:off x="845247" y="5910692"/>
            <a:ext cx="731520" cy="73152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140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B31150-A166-4DB3-A898-2154C9665891}"/>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1C1A95BC-42CA-4166-918D-DF4306881408}"/>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B4D5F91-2158-4A30-B83C-5CC9CC6E5D4F}"/>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C509E5D6-79CC-4E1D-AAF4-C6F28F3C1777}"/>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atin typeface="Times New Roman" panose="02020603050405020304" pitchFamily="18" charset="0"/>
                <a:cs typeface="Times New Roman" panose="02020603050405020304" pitchFamily="18" charset="0"/>
              </a:defRPr>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Tree>
    <p:extLst>
      <p:ext uri="{BB962C8B-B14F-4D97-AF65-F5344CB8AC3E}">
        <p14:creationId xmlns:p14="http://schemas.microsoft.com/office/powerpoint/2010/main" val="156476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31CD316-21C7-4FA9-A45A-374D6AE71ED5}"/>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36" name="Freeform 5">
              <a:extLst>
                <a:ext uri="{FF2B5EF4-FFF2-40B4-BE49-F238E27FC236}">
                  <a16:creationId xmlns:a16="http://schemas.microsoft.com/office/drawing/2014/main" id="{E107D9FB-3967-4583-A9DA-6787AF71202C}"/>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6">
              <a:extLst>
                <a:ext uri="{FF2B5EF4-FFF2-40B4-BE49-F238E27FC236}">
                  <a16:creationId xmlns:a16="http://schemas.microsoft.com/office/drawing/2014/main" id="{138D5FEB-37FF-4F26-B625-CE2BE91FF21B}"/>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8" name="Freeform 7">
              <a:extLst>
                <a:ext uri="{FF2B5EF4-FFF2-40B4-BE49-F238E27FC236}">
                  <a16:creationId xmlns:a16="http://schemas.microsoft.com/office/drawing/2014/main" id="{6C2B67E8-673C-422C-B021-296E2E2B952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23" name="Oval 22">
            <a:extLst>
              <a:ext uri="{FF2B5EF4-FFF2-40B4-BE49-F238E27FC236}">
                <a16:creationId xmlns:a16="http://schemas.microsoft.com/office/drawing/2014/main" id="{687010E4-ADF2-486D-8DF7-B0FF38C6DADF}"/>
              </a:ext>
            </a:extLst>
          </p:cNvPr>
          <p:cNvSpPr/>
          <p:nvPr userDrawn="1"/>
        </p:nvSpPr>
        <p:spPr>
          <a:xfrm>
            <a:off x="954140"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a:extLst>
              <a:ext uri="{FF2B5EF4-FFF2-40B4-BE49-F238E27FC236}">
                <a16:creationId xmlns:a16="http://schemas.microsoft.com/office/drawing/2014/main" id="{9159AA79-2237-4A27-BBC2-D44032158D19}"/>
              </a:ext>
            </a:extLst>
          </p:cNvPr>
          <p:cNvSpPr/>
          <p:nvPr userDrawn="1"/>
        </p:nvSpPr>
        <p:spPr>
          <a:xfrm>
            <a:off x="3807539"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a:extLst>
              <a:ext uri="{FF2B5EF4-FFF2-40B4-BE49-F238E27FC236}">
                <a16:creationId xmlns:a16="http://schemas.microsoft.com/office/drawing/2014/main" id="{0272B962-9566-42D2-B4C3-E7AA81884A83}"/>
              </a:ext>
            </a:extLst>
          </p:cNvPr>
          <p:cNvSpPr/>
          <p:nvPr userDrawn="1"/>
        </p:nvSpPr>
        <p:spPr>
          <a:xfrm>
            <a:off x="6646275"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19733285-016C-4C38-816C-83D30C075C70}"/>
              </a:ext>
            </a:extLst>
          </p:cNvPr>
          <p:cNvSpPr/>
          <p:nvPr userDrawn="1"/>
        </p:nvSpPr>
        <p:spPr>
          <a:xfrm>
            <a:off x="9498658"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EF40DBA4-AB63-4B47-B37F-BCC3D59B5392}"/>
              </a:ext>
            </a:extLst>
          </p:cNvPr>
          <p:cNvSpPr/>
          <p:nvPr userDrawn="1"/>
        </p:nvSpPr>
        <p:spPr>
          <a:xfrm>
            <a:off x="4011967"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33EF0AFB-D099-4FF1-8963-7DA87268867F}"/>
              </a:ext>
            </a:extLst>
          </p:cNvPr>
          <p:cNvSpPr/>
          <p:nvPr userDrawn="1"/>
        </p:nvSpPr>
        <p:spPr>
          <a:xfrm>
            <a:off x="6850703"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21">
            <a:extLst>
              <a:ext uri="{FF2B5EF4-FFF2-40B4-BE49-F238E27FC236}">
                <a16:creationId xmlns:a16="http://schemas.microsoft.com/office/drawing/2014/main" id="{6872C96E-9AF3-4FA0-8180-C213C7F2209E}"/>
              </a:ext>
            </a:extLst>
          </p:cNvPr>
          <p:cNvSpPr/>
          <p:nvPr userDrawn="1"/>
        </p:nvSpPr>
        <p:spPr>
          <a:xfrm>
            <a:off x="9703086"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3A08BE29-CFA5-4E0D-9DBE-A430AE1B8072}"/>
              </a:ext>
            </a:extLst>
          </p:cNvPr>
          <p:cNvSpPr/>
          <p:nvPr userDrawn="1"/>
        </p:nvSpPr>
        <p:spPr>
          <a:xfrm>
            <a:off x="1158568"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72046" y="6261436"/>
            <a:ext cx="1073019"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3" name="Picture Placeholder 2">
            <a:extLst>
              <a:ext uri="{FF2B5EF4-FFF2-40B4-BE49-F238E27FC236}">
                <a16:creationId xmlns:a16="http://schemas.microsoft.com/office/drawing/2014/main" id="{B1B995BE-66C2-4379-885F-4BE069DA39E4}"/>
              </a:ext>
            </a:extLst>
          </p:cNvPr>
          <p:cNvSpPr>
            <a:spLocks noGrp="1"/>
          </p:cNvSpPr>
          <p:nvPr>
            <p:ph type="pic" sz="quarter" idx="13"/>
          </p:nvPr>
        </p:nvSpPr>
        <p:spPr>
          <a:xfrm>
            <a:off x="1103638"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1" name="Picture Placeholder 2">
            <a:extLst>
              <a:ext uri="{FF2B5EF4-FFF2-40B4-BE49-F238E27FC236}">
                <a16:creationId xmlns:a16="http://schemas.microsoft.com/office/drawing/2014/main" id="{9B56B6C6-9F3C-4E80-BBAD-280E697B895C}"/>
              </a:ext>
            </a:extLst>
          </p:cNvPr>
          <p:cNvSpPr>
            <a:spLocks noGrp="1"/>
          </p:cNvSpPr>
          <p:nvPr>
            <p:ph type="pic" sz="quarter" idx="14"/>
          </p:nvPr>
        </p:nvSpPr>
        <p:spPr>
          <a:xfrm>
            <a:off x="3957037"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2" name="Picture Placeholder 2">
            <a:extLst>
              <a:ext uri="{FF2B5EF4-FFF2-40B4-BE49-F238E27FC236}">
                <a16:creationId xmlns:a16="http://schemas.microsoft.com/office/drawing/2014/main" id="{54704160-1ED7-4B90-8963-0F887C73E94D}"/>
              </a:ext>
            </a:extLst>
          </p:cNvPr>
          <p:cNvSpPr>
            <a:spLocks noGrp="1"/>
          </p:cNvSpPr>
          <p:nvPr>
            <p:ph type="pic" sz="quarter" idx="15"/>
          </p:nvPr>
        </p:nvSpPr>
        <p:spPr>
          <a:xfrm>
            <a:off x="6795773"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3" name="Picture Placeholder 2">
            <a:extLst>
              <a:ext uri="{FF2B5EF4-FFF2-40B4-BE49-F238E27FC236}">
                <a16:creationId xmlns:a16="http://schemas.microsoft.com/office/drawing/2014/main" id="{36610597-6A76-4A06-82A5-A8FFC5BAEA0F}"/>
              </a:ext>
            </a:extLst>
          </p:cNvPr>
          <p:cNvSpPr>
            <a:spLocks noGrp="1"/>
          </p:cNvSpPr>
          <p:nvPr>
            <p:ph type="pic" sz="quarter" idx="16"/>
          </p:nvPr>
        </p:nvSpPr>
        <p:spPr>
          <a:xfrm>
            <a:off x="9648156"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27" name="Content Placeholder 2">
            <a:extLst>
              <a:ext uri="{FF2B5EF4-FFF2-40B4-BE49-F238E27FC236}">
                <a16:creationId xmlns:a16="http://schemas.microsoft.com/office/drawing/2014/main" id="{FF56D2E5-86E4-473A-A62F-B7029E5B2558}"/>
              </a:ext>
            </a:extLst>
          </p:cNvPr>
          <p:cNvSpPr>
            <a:spLocks noGrp="1"/>
          </p:cNvSpPr>
          <p:nvPr>
            <p:ph idx="1"/>
          </p:nvPr>
        </p:nvSpPr>
        <p:spPr>
          <a:xfrm>
            <a:off x="524454"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Edit Master text styles</a:t>
            </a:r>
          </a:p>
        </p:txBody>
      </p:sp>
      <p:sp>
        <p:nvSpPr>
          <p:cNvPr id="28" name="Content Placeholder 2">
            <a:extLst>
              <a:ext uri="{FF2B5EF4-FFF2-40B4-BE49-F238E27FC236}">
                <a16:creationId xmlns:a16="http://schemas.microsoft.com/office/drawing/2014/main" id="{93934E34-6CC7-492D-9515-EBEC72EFF4CB}"/>
              </a:ext>
            </a:extLst>
          </p:cNvPr>
          <p:cNvSpPr>
            <a:spLocks noGrp="1"/>
          </p:cNvSpPr>
          <p:nvPr>
            <p:ph idx="17" hasCustomPrompt="1"/>
          </p:nvPr>
        </p:nvSpPr>
        <p:spPr>
          <a:xfrm>
            <a:off x="524454"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29" name="Content Placeholder 2">
            <a:extLst>
              <a:ext uri="{FF2B5EF4-FFF2-40B4-BE49-F238E27FC236}">
                <a16:creationId xmlns:a16="http://schemas.microsoft.com/office/drawing/2014/main" id="{E4E27467-A1AA-4773-AAB5-A96267FBD712}"/>
              </a:ext>
            </a:extLst>
          </p:cNvPr>
          <p:cNvSpPr>
            <a:spLocks noGrp="1"/>
          </p:cNvSpPr>
          <p:nvPr>
            <p:ph idx="18"/>
          </p:nvPr>
        </p:nvSpPr>
        <p:spPr>
          <a:xfrm>
            <a:off x="3377853"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Edit Master text styles</a:t>
            </a:r>
          </a:p>
        </p:txBody>
      </p:sp>
      <p:sp>
        <p:nvSpPr>
          <p:cNvPr id="30" name="Content Placeholder 2">
            <a:extLst>
              <a:ext uri="{FF2B5EF4-FFF2-40B4-BE49-F238E27FC236}">
                <a16:creationId xmlns:a16="http://schemas.microsoft.com/office/drawing/2014/main" id="{6CABD5EB-4A8B-448B-8ED1-B8B420815B2D}"/>
              </a:ext>
            </a:extLst>
          </p:cNvPr>
          <p:cNvSpPr>
            <a:spLocks noGrp="1"/>
          </p:cNvSpPr>
          <p:nvPr>
            <p:ph idx="19" hasCustomPrompt="1"/>
          </p:nvPr>
        </p:nvSpPr>
        <p:spPr>
          <a:xfrm>
            <a:off x="3377853"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1" name="Content Placeholder 2">
            <a:extLst>
              <a:ext uri="{FF2B5EF4-FFF2-40B4-BE49-F238E27FC236}">
                <a16:creationId xmlns:a16="http://schemas.microsoft.com/office/drawing/2014/main" id="{0D86883C-E501-47FF-AE1A-E9CE8B71B421}"/>
              </a:ext>
            </a:extLst>
          </p:cNvPr>
          <p:cNvSpPr>
            <a:spLocks noGrp="1"/>
          </p:cNvSpPr>
          <p:nvPr>
            <p:ph idx="20"/>
          </p:nvPr>
        </p:nvSpPr>
        <p:spPr>
          <a:xfrm>
            <a:off x="6216589"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Edit Master text styles</a:t>
            </a:r>
          </a:p>
        </p:txBody>
      </p:sp>
      <p:sp>
        <p:nvSpPr>
          <p:cNvPr id="32" name="Content Placeholder 2">
            <a:extLst>
              <a:ext uri="{FF2B5EF4-FFF2-40B4-BE49-F238E27FC236}">
                <a16:creationId xmlns:a16="http://schemas.microsoft.com/office/drawing/2014/main" id="{3683A037-F698-4CC9-904D-F377D71F690F}"/>
              </a:ext>
            </a:extLst>
          </p:cNvPr>
          <p:cNvSpPr>
            <a:spLocks noGrp="1"/>
          </p:cNvSpPr>
          <p:nvPr>
            <p:ph idx="21" hasCustomPrompt="1"/>
          </p:nvPr>
        </p:nvSpPr>
        <p:spPr>
          <a:xfrm>
            <a:off x="6216589"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3" name="Content Placeholder 2">
            <a:extLst>
              <a:ext uri="{FF2B5EF4-FFF2-40B4-BE49-F238E27FC236}">
                <a16:creationId xmlns:a16="http://schemas.microsoft.com/office/drawing/2014/main" id="{0A095594-2B82-44ED-8C9B-DA7C4D3D2872}"/>
              </a:ext>
            </a:extLst>
          </p:cNvPr>
          <p:cNvSpPr>
            <a:spLocks noGrp="1"/>
          </p:cNvSpPr>
          <p:nvPr>
            <p:ph idx="22"/>
          </p:nvPr>
        </p:nvSpPr>
        <p:spPr>
          <a:xfrm>
            <a:off x="9068972"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Edit Master text styles</a:t>
            </a:r>
          </a:p>
        </p:txBody>
      </p:sp>
      <p:sp>
        <p:nvSpPr>
          <p:cNvPr id="34" name="Content Placeholder 2">
            <a:extLst>
              <a:ext uri="{FF2B5EF4-FFF2-40B4-BE49-F238E27FC236}">
                <a16:creationId xmlns:a16="http://schemas.microsoft.com/office/drawing/2014/main" id="{54CDD46A-22ED-48F5-9B5F-13B1B5C4B320}"/>
              </a:ext>
            </a:extLst>
          </p:cNvPr>
          <p:cNvSpPr>
            <a:spLocks noGrp="1"/>
          </p:cNvSpPr>
          <p:nvPr>
            <p:ph idx="23" hasCustomPrompt="1"/>
          </p:nvPr>
        </p:nvSpPr>
        <p:spPr>
          <a:xfrm>
            <a:off x="9068972"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Tree>
    <p:extLst>
      <p:ext uri="{BB962C8B-B14F-4D97-AF65-F5344CB8AC3E}">
        <p14:creationId xmlns:p14="http://schemas.microsoft.com/office/powerpoint/2010/main" val="387650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C4D7FA-B85E-4477-8C62-94955B340F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1F1226BB-3E56-4E7F-8172-7EC03C9F0B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D95D08EF-72FB-4F19-9916-65815A9CA9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noProof="0" dirty="0"/>
          </a:p>
        </p:txBody>
      </p:sp>
      <p:sp>
        <p:nvSpPr>
          <p:cNvPr id="5" name="Footer Placeholder 4">
            <a:extLst>
              <a:ext uri="{FF2B5EF4-FFF2-40B4-BE49-F238E27FC236}">
                <a16:creationId xmlns:a16="http://schemas.microsoft.com/office/drawing/2014/main" id="{1365084D-BC85-4A55-BD80-93876AD10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45FDEF23-A140-4DD6-A0D0-A86BD4DF34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71654-96A5-4280-94F3-931C61A9F92C}" type="slidenum">
              <a:rPr lang="en-US" noProof="0" smtClean="0"/>
              <a:t>‹#›</a:t>
            </a:fld>
            <a:endParaRPr lang="en-US" noProof="0" dirty="0"/>
          </a:p>
        </p:txBody>
      </p:sp>
      <p:sp>
        <p:nvSpPr>
          <p:cNvPr id="7" name="Rectangle 6"/>
          <p:cNvSpPr/>
          <p:nvPr userDrawn="1"/>
        </p:nvSpPr>
        <p:spPr>
          <a:xfrm>
            <a:off x="8723239" y="6468423"/>
            <a:ext cx="2412840" cy="261610"/>
          </a:xfrm>
          <a:prstGeom prst="rect">
            <a:avLst/>
          </a:prstGeom>
        </p:spPr>
        <p:txBody>
          <a:bodyPr wrap="none">
            <a:spAutoFit/>
          </a:bodyPr>
          <a:lstStyle/>
          <a:p>
            <a:r>
              <a:rPr lang="en-US" sz="1100" dirty="0">
                <a:solidFill>
                  <a:schemeClr val="bg1">
                    <a:lumMod val="50000"/>
                  </a:schemeClr>
                </a:solidFill>
                <a:latin typeface="Times New Roman" panose="02020603050405020304" pitchFamily="18" charset="0"/>
                <a:cs typeface="Times New Roman" panose="02020603050405020304" pitchFamily="18" charset="0"/>
              </a:rPr>
              <a:t>Software Engineering – Fatma ElSayed</a:t>
            </a:r>
          </a:p>
        </p:txBody>
      </p:sp>
      <p:sp>
        <p:nvSpPr>
          <p:cNvPr id="8" name="Rectangle 7"/>
          <p:cNvSpPr/>
          <p:nvPr userDrawn="1"/>
        </p:nvSpPr>
        <p:spPr>
          <a:xfrm>
            <a:off x="363021" y="6461797"/>
            <a:ext cx="787395" cy="261610"/>
          </a:xfrm>
          <a:prstGeom prst="rect">
            <a:avLst/>
          </a:prstGeom>
        </p:spPr>
        <p:txBody>
          <a:bodyPr wrap="none">
            <a:spAutoFit/>
          </a:bodyPr>
          <a:lstStyle/>
          <a:p>
            <a:r>
              <a:rPr lang="en-US" sz="1100" dirty="0">
                <a:solidFill>
                  <a:schemeClr val="bg1">
                    <a:lumMod val="50000"/>
                  </a:schemeClr>
                </a:solidFill>
                <a:latin typeface="Times New Roman" panose="02020603050405020304" pitchFamily="18" charset="0"/>
                <a:cs typeface="Times New Roman" panose="02020603050405020304" pitchFamily="18" charset="0"/>
              </a:rPr>
              <a:t>2024/2025</a:t>
            </a:r>
          </a:p>
        </p:txBody>
      </p:sp>
    </p:spTree>
    <p:extLst>
      <p:ext uri="{BB962C8B-B14F-4D97-AF65-F5344CB8AC3E}">
        <p14:creationId xmlns:p14="http://schemas.microsoft.com/office/powerpoint/2010/main" val="234708230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0" r:id="rId4"/>
    <p:sldLayoutId id="2147483661" r:id="rId5"/>
    <p:sldLayoutId id="2147483662" r:id="rId6"/>
    <p:sldLayoutId id="2147483663" r:id="rId7"/>
    <p:sldLayoutId id="2147483654"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2" r:id="rId17"/>
    <p:sldLayoutId id="2147483673" r:id="rId18"/>
    <p:sldLayoutId id="2147483674"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25" userDrawn="1">
          <p15:clr>
            <a:srgbClr val="F26B43"/>
          </p15:clr>
        </p15:guide>
        <p15:guide id="4" pos="734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EF7BD-FE81-4B20-8DC5-0B3EB736F9F8}"/>
              </a:ext>
            </a:extLst>
          </p:cNvPr>
          <p:cNvSpPr>
            <a:spLocks noGrp="1"/>
          </p:cNvSpPr>
          <p:nvPr>
            <p:ph type="ctrTitle"/>
          </p:nvPr>
        </p:nvSpPr>
        <p:spPr>
          <a:xfrm>
            <a:off x="2189096" y="1743078"/>
            <a:ext cx="7882004" cy="1893887"/>
          </a:xfrm>
        </p:spPr>
        <p:txBody>
          <a:bodyPr/>
          <a:lstStyle/>
          <a:p>
            <a:pPr algn="ctr">
              <a:spcAft>
                <a:spcPts val="1200"/>
              </a:spcAft>
            </a:pPr>
            <a:r>
              <a:rPr lang="en-US" sz="4000" cap="none" dirty="0">
                <a:latin typeface="Times New Roman" panose="02020603050405020304" pitchFamily="18" charset="0"/>
                <a:cs typeface="Times New Roman" panose="02020603050405020304" pitchFamily="18" charset="0"/>
              </a:rPr>
              <a:t>Software Engineering</a:t>
            </a:r>
            <a:endParaRPr lang="en-US" sz="3200" b="0" cap="none" dirty="0">
              <a:latin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98EF7BD-FE81-4B20-8DC5-0B3EB736F9F8}"/>
              </a:ext>
            </a:extLst>
          </p:cNvPr>
          <p:cNvSpPr txBox="1">
            <a:spLocks/>
          </p:cNvSpPr>
          <p:nvPr/>
        </p:nvSpPr>
        <p:spPr>
          <a:xfrm>
            <a:off x="2062096" y="4079889"/>
            <a:ext cx="7882004" cy="162560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5400" b="1" kern="1200" cap="all" baseline="0">
                <a:solidFill>
                  <a:schemeClr val="accent1"/>
                </a:solidFill>
                <a:latin typeface="+mj-lt"/>
                <a:ea typeface="+mj-ea"/>
                <a:cs typeface="+mj-cs"/>
              </a:defRPr>
            </a:lvl1pPr>
          </a:lstStyle>
          <a:p>
            <a:pPr algn="ctr">
              <a:spcAft>
                <a:spcPts val="1200"/>
              </a:spcAft>
            </a:pPr>
            <a:r>
              <a:rPr lang="en-US" sz="2800" cap="none" dirty="0">
                <a:latin typeface="Times New Roman" panose="02020603050405020304" pitchFamily="18" charset="0"/>
                <a:cs typeface="Times New Roman" panose="02020603050405020304" pitchFamily="18" charset="0"/>
              </a:rPr>
              <a:t>Dr. Fatma ElSayed</a:t>
            </a:r>
          </a:p>
          <a:p>
            <a:pPr algn="ctr">
              <a:spcAft>
                <a:spcPts val="1200"/>
              </a:spcAft>
            </a:pPr>
            <a:r>
              <a:rPr lang="en-US" sz="2800" cap="none" dirty="0">
                <a:latin typeface="Times New Roman" panose="02020603050405020304" pitchFamily="18" charset="0"/>
                <a:cs typeface="Times New Roman" panose="02020603050405020304" pitchFamily="18" charset="0"/>
              </a:rPr>
              <a:t>Dr. Ahmed Yousry </a:t>
            </a:r>
          </a:p>
          <a:p>
            <a:pPr algn="ctr">
              <a:spcBef>
                <a:spcPts val="1200"/>
              </a:spcBef>
            </a:pPr>
            <a:r>
              <a:rPr lang="en-US" sz="2800" b="0" cap="none" dirty="0">
                <a:latin typeface="Times New Roman" panose="02020603050405020304" pitchFamily="18" charset="0"/>
                <a:cs typeface="Times New Roman" panose="02020603050405020304" pitchFamily="18" charset="0"/>
              </a:rPr>
              <a:t>Computer Science Department </a:t>
            </a:r>
          </a:p>
        </p:txBody>
      </p:sp>
    </p:spTree>
    <p:extLst>
      <p:ext uri="{BB962C8B-B14F-4D97-AF65-F5344CB8AC3E}">
        <p14:creationId xmlns:p14="http://schemas.microsoft.com/office/powerpoint/2010/main" val="3737989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10</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ea typeface="+mj-ea"/>
                <a:cs typeface="Times New Roman" panose="02020603050405020304" pitchFamily="18" charset="0"/>
              </a:rPr>
              <a:t>Software Products</a:t>
            </a:r>
          </a:p>
        </p:txBody>
      </p:sp>
      <p:sp>
        <p:nvSpPr>
          <p:cNvPr id="5" name="Rectangle 4"/>
          <p:cNvSpPr/>
          <p:nvPr/>
        </p:nvSpPr>
        <p:spPr>
          <a:xfrm>
            <a:off x="806412" y="1453069"/>
            <a:ext cx="10557284" cy="830997"/>
          </a:xfrm>
          <a:prstGeom prst="rect">
            <a:avLst/>
          </a:prstGeom>
        </p:spPr>
        <p:txBody>
          <a:bodyPr wrap="square">
            <a:spAutoFit/>
          </a:bodyPr>
          <a:lstStyle/>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Software products are software systems delivered to a customer with the documentation which describes how to install and use the system.</a:t>
            </a:r>
          </a:p>
        </p:txBody>
      </p:sp>
      <p:sp>
        <p:nvSpPr>
          <p:cNvPr id="6" name="Rectangle 5"/>
          <p:cNvSpPr/>
          <p:nvPr/>
        </p:nvSpPr>
        <p:spPr>
          <a:xfrm>
            <a:off x="4780017" y="2492104"/>
            <a:ext cx="2712281" cy="477054"/>
          </a:xfrm>
          <a:prstGeom prst="rect">
            <a:avLst/>
          </a:prstGeom>
        </p:spPr>
        <p:txBody>
          <a:bodyPr wrap="none">
            <a:spAutoFit/>
          </a:bodyPr>
          <a:lstStyle/>
          <a:p>
            <a:r>
              <a:rPr lang="en-US" sz="2500" b="1" dirty="0">
                <a:solidFill>
                  <a:srgbClr val="00B050"/>
                </a:solidFill>
                <a:latin typeface="Times New Roman" panose="02020603050405020304" pitchFamily="18" charset="0"/>
                <a:cs typeface="Times New Roman" panose="02020603050405020304" pitchFamily="18" charset="0"/>
              </a:rPr>
              <a:t>Software Products</a:t>
            </a:r>
            <a:endParaRPr lang="en-US" sz="2500" b="1" dirty="0">
              <a:solidFill>
                <a:srgbClr val="00B050"/>
              </a:solidFill>
            </a:endParaRPr>
          </a:p>
        </p:txBody>
      </p:sp>
      <p:cxnSp>
        <p:nvCxnSpPr>
          <p:cNvPr id="8" name="Straight Arrow Connector 7"/>
          <p:cNvCxnSpPr/>
          <p:nvPr/>
        </p:nvCxnSpPr>
        <p:spPr>
          <a:xfrm flipH="1">
            <a:off x="4984039" y="3044363"/>
            <a:ext cx="649233" cy="5752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457950" y="3044363"/>
            <a:ext cx="585788" cy="5752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679002" y="3677405"/>
            <a:ext cx="2476191" cy="461665"/>
          </a:xfrm>
          <a:prstGeom prst="rect">
            <a:avLst/>
          </a:prstGeom>
        </p:spPr>
        <p:txBody>
          <a:bodyPr wrap="none">
            <a:spAutoFit/>
          </a:bodyPr>
          <a:lstStyle/>
          <a:p>
            <a:r>
              <a:rPr lang="en-US" sz="2400" b="1" dirty="0">
                <a:solidFill>
                  <a:schemeClr val="accent2">
                    <a:lumMod val="50000"/>
                  </a:schemeClr>
                </a:solidFill>
                <a:latin typeface="Times New Roman" panose="02020603050405020304" pitchFamily="18" charset="0"/>
                <a:cs typeface="Times New Roman" panose="02020603050405020304" pitchFamily="18" charset="0"/>
              </a:rPr>
              <a:t>Generic Products</a:t>
            </a:r>
            <a:endParaRPr lang="en-US" sz="2400" b="1" dirty="0">
              <a:solidFill>
                <a:schemeClr val="accent2">
                  <a:lumMod val="50000"/>
                </a:schemeClr>
              </a:solidFill>
            </a:endParaRPr>
          </a:p>
        </p:txBody>
      </p:sp>
      <p:sp>
        <p:nvSpPr>
          <p:cNvPr id="13" name="Rectangle 12"/>
          <p:cNvSpPr/>
          <p:nvPr/>
        </p:nvSpPr>
        <p:spPr>
          <a:xfrm>
            <a:off x="6750844" y="3619603"/>
            <a:ext cx="2992358" cy="461665"/>
          </a:xfrm>
          <a:prstGeom prst="rect">
            <a:avLst/>
          </a:prstGeom>
        </p:spPr>
        <p:txBody>
          <a:bodyPr wrap="none">
            <a:spAutoFit/>
          </a:bodyPr>
          <a:lstStyle/>
          <a:p>
            <a:r>
              <a:rPr lang="en-US" sz="2400" b="1" dirty="0">
                <a:solidFill>
                  <a:schemeClr val="accent2">
                    <a:lumMod val="50000"/>
                  </a:schemeClr>
                </a:solidFill>
                <a:latin typeface="Times New Roman" panose="02020603050405020304" pitchFamily="18" charset="0"/>
                <a:cs typeface="Times New Roman" panose="02020603050405020304" pitchFamily="18" charset="0"/>
              </a:rPr>
              <a:t>Customized Products</a:t>
            </a:r>
            <a:endParaRPr lang="en-US" sz="2400" b="1" dirty="0">
              <a:solidFill>
                <a:schemeClr val="accent2">
                  <a:lumMod val="50000"/>
                </a:schemeClr>
              </a:solidFill>
            </a:endParaRPr>
          </a:p>
        </p:txBody>
      </p:sp>
      <p:sp>
        <p:nvSpPr>
          <p:cNvPr id="14" name="Rectangle 13"/>
          <p:cNvSpPr/>
          <p:nvPr/>
        </p:nvSpPr>
        <p:spPr>
          <a:xfrm>
            <a:off x="469387" y="4257511"/>
            <a:ext cx="5685806" cy="1569660"/>
          </a:xfrm>
          <a:prstGeom prst="rect">
            <a:avLst/>
          </a:prstGeom>
        </p:spPr>
        <p:txBody>
          <a:bodyPr wrap="square">
            <a:spAutoFit/>
          </a:bodyPr>
          <a:lstStyle/>
          <a:p>
            <a:pPr algn="just"/>
            <a:r>
              <a:rPr lang="en-US" sz="2400" dirty="0">
                <a:latin typeface="Times New Roman" panose="02020603050405020304" pitchFamily="18" charset="0"/>
                <a:cs typeface="Times New Roman" panose="02020603050405020304" pitchFamily="18" charset="0"/>
              </a:rPr>
              <a:t>These are </a:t>
            </a:r>
            <a:r>
              <a:rPr lang="en-US" sz="2400" b="1" dirty="0">
                <a:latin typeface="Times New Roman" panose="02020603050405020304" pitchFamily="18" charset="0"/>
                <a:cs typeface="Times New Roman" panose="02020603050405020304" pitchFamily="18" charset="0"/>
              </a:rPr>
              <a:t>stand-alone</a:t>
            </a:r>
            <a:r>
              <a:rPr lang="ar-EG" sz="2400" b="1" dirty="0">
                <a:latin typeface="Times New Roman" panose="02020603050405020304" pitchFamily="18" charset="0"/>
                <a:cs typeface="Times New Roman" panose="02020603050405020304" pitchFamily="18" charset="0"/>
              </a:rPr>
              <a:t> مستقله </a:t>
            </a:r>
            <a:r>
              <a:rPr lang="en-US" sz="2400" dirty="0">
                <a:latin typeface="Times New Roman" panose="02020603050405020304" pitchFamily="18" charset="0"/>
                <a:cs typeface="Times New Roman" panose="02020603050405020304" pitchFamily="18" charset="0"/>
              </a:rPr>
              <a:t> systems that are produced by a development organization and sold on the open market to any customer who is able to buy them.</a:t>
            </a:r>
          </a:p>
        </p:txBody>
      </p:sp>
      <p:sp>
        <p:nvSpPr>
          <p:cNvPr id="15" name="Rectangle 14"/>
          <p:cNvSpPr/>
          <p:nvPr/>
        </p:nvSpPr>
        <p:spPr>
          <a:xfrm>
            <a:off x="6750844" y="4257511"/>
            <a:ext cx="5222081" cy="1569660"/>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These are systems that are specially built for a particular customer. The software is developed especially for that customer by some developer.</a:t>
            </a:r>
          </a:p>
        </p:txBody>
      </p:sp>
    </p:spTree>
    <p:extLst>
      <p:ext uri="{BB962C8B-B14F-4D97-AF65-F5344CB8AC3E}">
        <p14:creationId xmlns:p14="http://schemas.microsoft.com/office/powerpoint/2010/main" val="2809028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11</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ea typeface="+mj-ea"/>
                <a:cs typeface="Times New Roman" panose="02020603050405020304" pitchFamily="18" charset="0"/>
              </a:rPr>
              <a:t>Software Products</a:t>
            </a:r>
          </a:p>
        </p:txBody>
      </p:sp>
      <p:sp>
        <p:nvSpPr>
          <p:cNvPr id="12" name="Rectangle 11"/>
          <p:cNvSpPr/>
          <p:nvPr/>
        </p:nvSpPr>
        <p:spPr>
          <a:xfrm>
            <a:off x="1433346" y="1816492"/>
            <a:ext cx="2476191" cy="461665"/>
          </a:xfrm>
          <a:prstGeom prst="rect">
            <a:avLst/>
          </a:prstGeom>
        </p:spPr>
        <p:txBody>
          <a:bodyPr wrap="none">
            <a:spAutoFit/>
          </a:bodyPr>
          <a:lstStyle/>
          <a:p>
            <a:r>
              <a:rPr lang="en-US" sz="2400" b="1" u="sng" dirty="0">
                <a:solidFill>
                  <a:schemeClr val="accent2">
                    <a:lumMod val="50000"/>
                  </a:schemeClr>
                </a:solidFill>
                <a:latin typeface="Times New Roman" panose="02020603050405020304" pitchFamily="18" charset="0"/>
                <a:cs typeface="Times New Roman" panose="02020603050405020304" pitchFamily="18" charset="0"/>
              </a:rPr>
              <a:t>Generic Products</a:t>
            </a:r>
            <a:endParaRPr lang="en-US" sz="2400" b="1" u="sng" dirty="0">
              <a:solidFill>
                <a:schemeClr val="accent2">
                  <a:lumMod val="50000"/>
                </a:schemeClr>
              </a:solidFill>
            </a:endParaRPr>
          </a:p>
        </p:txBody>
      </p:sp>
      <p:sp>
        <p:nvSpPr>
          <p:cNvPr id="13" name="Rectangle 12"/>
          <p:cNvSpPr/>
          <p:nvPr/>
        </p:nvSpPr>
        <p:spPr>
          <a:xfrm>
            <a:off x="7487544" y="1816493"/>
            <a:ext cx="2992358" cy="461665"/>
          </a:xfrm>
          <a:prstGeom prst="rect">
            <a:avLst/>
          </a:prstGeom>
        </p:spPr>
        <p:txBody>
          <a:bodyPr wrap="none">
            <a:spAutoFit/>
          </a:bodyPr>
          <a:lstStyle/>
          <a:p>
            <a:r>
              <a:rPr lang="en-US" sz="2400" b="1" u="sng" dirty="0">
                <a:solidFill>
                  <a:schemeClr val="accent2">
                    <a:lumMod val="50000"/>
                  </a:schemeClr>
                </a:solidFill>
                <a:latin typeface="Times New Roman" panose="02020603050405020304" pitchFamily="18" charset="0"/>
                <a:cs typeface="Times New Roman" panose="02020603050405020304" pitchFamily="18" charset="0"/>
              </a:rPr>
              <a:t>Customized Products</a:t>
            </a:r>
            <a:endParaRPr lang="en-US" sz="2400" b="1" u="sng" dirty="0">
              <a:solidFill>
                <a:schemeClr val="accent2">
                  <a:lumMod val="50000"/>
                </a:schemeClr>
              </a:solidFill>
            </a:endParaRPr>
          </a:p>
        </p:txBody>
      </p:sp>
      <p:sp>
        <p:nvSpPr>
          <p:cNvPr id="14" name="Rectangle 13"/>
          <p:cNvSpPr/>
          <p:nvPr/>
        </p:nvSpPr>
        <p:spPr>
          <a:xfrm>
            <a:off x="846776" y="3639083"/>
            <a:ext cx="4925372" cy="1646605"/>
          </a:xfrm>
          <a:prstGeom prst="rect">
            <a:avLst/>
          </a:prstGeom>
        </p:spPr>
        <p:txBody>
          <a:bodyPr wrap="square">
            <a:spAutoFit/>
          </a:bodyPr>
          <a:lstStyle/>
          <a:p>
            <a:pPr algn="ctr">
              <a:spcAft>
                <a:spcPts val="600"/>
              </a:spcAft>
            </a:pPr>
            <a:r>
              <a:rPr lang="en-US" sz="2400" b="1" dirty="0">
                <a:solidFill>
                  <a:schemeClr val="accent2">
                    <a:lumMod val="50000"/>
                  </a:schemeClr>
                </a:solidFill>
                <a:latin typeface="Times New Roman" panose="02020603050405020304" pitchFamily="18" charset="0"/>
                <a:cs typeface="Times New Roman" panose="02020603050405020304" pitchFamily="18" charset="0"/>
              </a:rPr>
              <a:t>Examples:</a:t>
            </a:r>
          </a:p>
          <a:p>
            <a:pPr algn="ctr"/>
            <a:r>
              <a:rPr lang="en-US" sz="2400" dirty="0">
                <a:latin typeface="Times New Roman" panose="02020603050405020304" pitchFamily="18" charset="0"/>
                <a:cs typeface="Times New Roman" panose="02020603050405020304" pitchFamily="18" charset="0"/>
              </a:rPr>
              <a:t>Software for PCs such as databases, word processors, drawing packages, and project-management tools.</a:t>
            </a:r>
          </a:p>
        </p:txBody>
      </p:sp>
      <p:sp>
        <p:nvSpPr>
          <p:cNvPr id="15" name="Rectangle 14"/>
          <p:cNvSpPr/>
          <p:nvPr/>
        </p:nvSpPr>
        <p:spPr>
          <a:xfrm>
            <a:off x="6940899" y="3639083"/>
            <a:ext cx="4574380" cy="2754600"/>
          </a:xfrm>
          <a:prstGeom prst="rect">
            <a:avLst/>
          </a:prstGeom>
        </p:spPr>
        <p:txBody>
          <a:bodyPr wrap="square">
            <a:spAutoFit/>
          </a:bodyPr>
          <a:lstStyle/>
          <a:p>
            <a:pPr algn="ctr">
              <a:spcAft>
                <a:spcPts val="600"/>
              </a:spcAft>
            </a:pPr>
            <a:r>
              <a:rPr lang="en-US" sz="2400" b="1" dirty="0">
                <a:solidFill>
                  <a:schemeClr val="accent2">
                    <a:lumMod val="50000"/>
                  </a:schemeClr>
                </a:solidFill>
                <a:latin typeface="Times New Roman" panose="02020603050405020304" pitchFamily="18" charset="0"/>
                <a:cs typeface="Times New Roman" panose="02020603050405020304" pitchFamily="18" charset="0"/>
              </a:rPr>
              <a:t>Examples:</a:t>
            </a:r>
          </a:p>
          <a:p>
            <a:pPr algn="ctr"/>
            <a:r>
              <a:rPr lang="en-US" sz="2400" dirty="0">
                <a:latin typeface="Times New Roman" panose="02020603050405020304" pitchFamily="18" charset="0"/>
                <a:cs typeface="Times New Roman" panose="02020603050405020304" pitchFamily="18" charset="0"/>
              </a:rPr>
              <a:t>Systems written to support a particular business process, admission and registration system for some universities, air traffic control systems, and control systems for electronic devices </a:t>
            </a:r>
          </a:p>
        </p:txBody>
      </p:sp>
      <p:sp>
        <p:nvSpPr>
          <p:cNvPr id="16" name="Rectangle 15"/>
          <p:cNvSpPr/>
          <p:nvPr/>
        </p:nvSpPr>
        <p:spPr>
          <a:xfrm>
            <a:off x="532022" y="2608689"/>
            <a:ext cx="5073454" cy="830997"/>
          </a:xfrm>
          <a:prstGeom prst="rect">
            <a:avLst/>
          </a:prstGeom>
        </p:spPr>
        <p:txBody>
          <a:bodyPr wrap="square">
            <a:spAutoFit/>
          </a:bodyPr>
          <a:lstStyle/>
          <a:p>
            <a:pPr algn="ctr"/>
            <a:r>
              <a:rPr lang="en-US" sz="2400" dirty="0">
                <a:solidFill>
                  <a:srgbClr val="00B050"/>
                </a:solidFill>
                <a:latin typeface="Times New Roman" panose="02020603050405020304" pitchFamily="18" charset="0"/>
                <a:cs typeface="Times New Roman" panose="02020603050405020304" pitchFamily="18" charset="0"/>
              </a:rPr>
              <a:t>Universal software produced for the open market </a:t>
            </a:r>
            <a:endParaRPr lang="en-US" sz="2400" dirty="0">
              <a:solidFill>
                <a:srgbClr val="00B050"/>
              </a:solidFill>
            </a:endParaRPr>
          </a:p>
        </p:txBody>
      </p:sp>
      <p:sp>
        <p:nvSpPr>
          <p:cNvPr id="17" name="Rectangle 16"/>
          <p:cNvSpPr/>
          <p:nvPr/>
        </p:nvSpPr>
        <p:spPr>
          <a:xfrm>
            <a:off x="7078637" y="2608689"/>
            <a:ext cx="3810173" cy="830997"/>
          </a:xfrm>
          <a:prstGeom prst="rect">
            <a:avLst/>
          </a:prstGeom>
        </p:spPr>
        <p:txBody>
          <a:bodyPr wrap="square">
            <a:spAutoFit/>
          </a:bodyPr>
          <a:lstStyle/>
          <a:p>
            <a:pPr algn="ctr"/>
            <a:r>
              <a:rPr lang="en-US" sz="2400" dirty="0">
                <a:solidFill>
                  <a:srgbClr val="00B050"/>
                </a:solidFill>
                <a:latin typeface="Times New Roman" panose="02020603050405020304" pitchFamily="18" charset="0"/>
                <a:cs typeface="Times New Roman" panose="02020603050405020304" pitchFamily="18" charset="0"/>
              </a:rPr>
              <a:t>Unique solution for specific customers </a:t>
            </a:r>
            <a:endParaRPr lang="en-US" sz="2400" dirty="0">
              <a:solidFill>
                <a:srgbClr val="00B050"/>
              </a:solidFill>
            </a:endParaRPr>
          </a:p>
        </p:txBody>
      </p:sp>
      <p:sp>
        <p:nvSpPr>
          <p:cNvPr id="3" name="Rectangle 2"/>
          <p:cNvSpPr/>
          <p:nvPr/>
        </p:nvSpPr>
        <p:spPr>
          <a:xfrm>
            <a:off x="6072192" y="1600200"/>
            <a:ext cx="27432" cy="504290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8950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12</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ea typeface="+mj-ea"/>
                <a:cs typeface="Times New Roman" panose="02020603050405020304" pitchFamily="18" charset="0"/>
              </a:rPr>
              <a:t>Difference between Generic and Customized</a:t>
            </a:r>
          </a:p>
        </p:txBody>
      </p:sp>
      <p:graphicFrame>
        <p:nvGraphicFramePr>
          <p:cNvPr id="3" name="Table 2"/>
          <p:cNvGraphicFramePr>
            <a:graphicFrameLocks noGrp="1"/>
          </p:cNvGraphicFramePr>
          <p:nvPr>
            <p:extLst>
              <p:ext uri="{D42A27DB-BD31-4B8C-83A1-F6EECF244321}">
                <p14:modId xmlns:p14="http://schemas.microsoft.com/office/powerpoint/2010/main" val="1179656746"/>
              </p:ext>
            </p:extLst>
          </p:nvPr>
        </p:nvGraphicFramePr>
        <p:xfrm>
          <a:off x="774700" y="1527855"/>
          <a:ext cx="9855200" cy="4922520"/>
        </p:xfrm>
        <a:graphic>
          <a:graphicData uri="http://schemas.openxmlformats.org/drawingml/2006/table">
            <a:tbl>
              <a:tblPr firstRow="1" bandRow="1">
                <a:tableStyleId>{5940675A-B579-460E-94D1-54222C63F5DA}</a:tableStyleId>
              </a:tblPr>
              <a:tblGrid>
                <a:gridCol w="2239963">
                  <a:extLst>
                    <a:ext uri="{9D8B030D-6E8A-4147-A177-3AD203B41FA5}">
                      <a16:colId xmlns:a16="http://schemas.microsoft.com/office/drawing/2014/main" val="3451003400"/>
                    </a:ext>
                  </a:extLst>
                </a:gridCol>
                <a:gridCol w="3771900">
                  <a:extLst>
                    <a:ext uri="{9D8B030D-6E8A-4147-A177-3AD203B41FA5}">
                      <a16:colId xmlns:a16="http://schemas.microsoft.com/office/drawing/2014/main" val="2651883004"/>
                    </a:ext>
                  </a:extLst>
                </a:gridCol>
                <a:gridCol w="3843337">
                  <a:extLst>
                    <a:ext uri="{9D8B030D-6E8A-4147-A177-3AD203B41FA5}">
                      <a16:colId xmlns:a16="http://schemas.microsoft.com/office/drawing/2014/main" val="2407641429"/>
                    </a:ext>
                  </a:extLst>
                </a:gridCol>
              </a:tblGrid>
              <a:tr h="370840">
                <a:tc>
                  <a:txBody>
                    <a:bodyPr/>
                    <a:lstStyle/>
                    <a:p>
                      <a:pPr algn="ctr"/>
                      <a:r>
                        <a:rPr lang="en-US" sz="2000" b="1" dirty="0">
                          <a:solidFill>
                            <a:srgbClr val="00B050"/>
                          </a:solidFill>
                          <a:latin typeface="Times New Roman" panose="02020603050405020304" pitchFamily="18" charset="0"/>
                          <a:cs typeface="Times New Roman" panose="02020603050405020304" pitchFamily="18" charset="0"/>
                        </a:rPr>
                        <a:t>Comparison</a:t>
                      </a:r>
                      <a:r>
                        <a:rPr lang="en-US" sz="2000" b="1" baseline="0" dirty="0">
                          <a:solidFill>
                            <a:srgbClr val="00B050"/>
                          </a:solidFill>
                          <a:latin typeface="Times New Roman" panose="02020603050405020304" pitchFamily="18" charset="0"/>
                          <a:cs typeface="Times New Roman" panose="02020603050405020304" pitchFamily="18" charset="0"/>
                        </a:rPr>
                        <a:t> parameter</a:t>
                      </a:r>
                      <a:endParaRPr lang="en-US" sz="2000" b="1" dirty="0">
                        <a:solidFill>
                          <a:srgbClr val="00B050"/>
                        </a:solidFill>
                        <a:latin typeface="Times New Roman" panose="02020603050405020304" pitchFamily="18" charset="0"/>
                        <a:cs typeface="Times New Roman" panose="02020603050405020304" pitchFamily="18" charset="0"/>
                      </a:endParaRPr>
                    </a:p>
                  </a:txBody>
                  <a:tcPr/>
                </a:tc>
                <a:tc>
                  <a:txBody>
                    <a:bodyPr/>
                    <a:lstStyle/>
                    <a:p>
                      <a:pPr algn="ctr"/>
                      <a:r>
                        <a:rPr lang="en-US" sz="2000" b="1" dirty="0">
                          <a:solidFill>
                            <a:srgbClr val="00B050"/>
                          </a:solidFill>
                          <a:latin typeface="Times New Roman" panose="02020603050405020304" pitchFamily="18" charset="0"/>
                          <a:cs typeface="Times New Roman" panose="02020603050405020304" pitchFamily="18" charset="0"/>
                        </a:rPr>
                        <a:t>Generic</a:t>
                      </a:r>
                    </a:p>
                  </a:txBody>
                  <a:tcPr/>
                </a:tc>
                <a:tc>
                  <a:txBody>
                    <a:bodyPr/>
                    <a:lstStyle/>
                    <a:p>
                      <a:pPr algn="ctr"/>
                      <a:r>
                        <a:rPr lang="en-US" sz="2000" b="1" dirty="0">
                          <a:solidFill>
                            <a:srgbClr val="00B050"/>
                          </a:solidFill>
                          <a:latin typeface="Times New Roman" panose="02020603050405020304" pitchFamily="18" charset="0"/>
                          <a:cs typeface="Times New Roman" panose="02020603050405020304" pitchFamily="18" charset="0"/>
                        </a:rPr>
                        <a:t>Custom</a:t>
                      </a:r>
                    </a:p>
                  </a:txBody>
                  <a:tcPr/>
                </a:tc>
                <a:extLst>
                  <a:ext uri="{0D108BD9-81ED-4DB2-BD59-A6C34878D82A}">
                    <a16:rowId xmlns:a16="http://schemas.microsoft.com/office/drawing/2014/main" val="3203034254"/>
                  </a:ext>
                </a:extLst>
              </a:tr>
              <a:tr h="370840">
                <a:tc>
                  <a:txBody>
                    <a:bodyPr/>
                    <a:lstStyle/>
                    <a:p>
                      <a:r>
                        <a:rPr lang="en-US" sz="1800" b="1" dirty="0">
                          <a:solidFill>
                            <a:schemeClr val="accent2">
                              <a:lumMod val="75000"/>
                            </a:schemeClr>
                          </a:solidFill>
                          <a:latin typeface="Times New Roman" panose="02020603050405020304" pitchFamily="18" charset="0"/>
                          <a:cs typeface="Times New Roman" panose="02020603050405020304" pitchFamily="18" charset="0"/>
                        </a:rPr>
                        <a:t>Functionality </a:t>
                      </a:r>
                    </a:p>
                  </a:txBody>
                  <a:tcPr/>
                </a:tc>
                <a:tc>
                  <a:txBody>
                    <a:bodyPr/>
                    <a:lstStyle/>
                    <a:p>
                      <a:r>
                        <a:rPr lang="en-US" sz="1800" dirty="0">
                          <a:latin typeface="Times New Roman" panose="02020603050405020304" pitchFamily="18" charset="0"/>
                          <a:cs typeface="Times New Roman" panose="02020603050405020304" pitchFamily="18" charset="0"/>
                        </a:rPr>
                        <a:t>has functionality designed to resolve a specific problem for several entities.</a:t>
                      </a:r>
                    </a:p>
                  </a:txBody>
                  <a:tcPr/>
                </a:tc>
                <a:tc>
                  <a:txBody>
                    <a:bodyPr/>
                    <a:lstStyle/>
                    <a:p>
                      <a:pPr marL="0" algn="l" defTabSz="914400" rtl="0" eaLnBrk="1" latinLnBrk="0" hangingPunct="1"/>
                      <a:r>
                        <a:rPr lang="en-US" sz="1800" kern="1200" dirty="0">
                          <a:solidFill>
                            <a:schemeClr val="tx1"/>
                          </a:solidFill>
                          <a:latin typeface="Times New Roman" panose="02020603050405020304" pitchFamily="18" charset="0"/>
                          <a:ea typeface="+mn-ea"/>
                          <a:cs typeface="Times New Roman" panose="02020603050405020304" pitchFamily="18" charset="0"/>
                        </a:rPr>
                        <a:t>has functionality made to resolve a problem for a specific entity.</a:t>
                      </a:r>
                    </a:p>
                  </a:txBody>
                  <a:tcPr/>
                </a:tc>
                <a:extLst>
                  <a:ext uri="{0D108BD9-81ED-4DB2-BD59-A6C34878D82A}">
                    <a16:rowId xmlns:a16="http://schemas.microsoft.com/office/drawing/2014/main" val="659819731"/>
                  </a:ext>
                </a:extLst>
              </a:tr>
              <a:tr h="370840">
                <a:tc>
                  <a:txBody>
                    <a:bodyPr/>
                    <a:lstStyle/>
                    <a:p>
                      <a:r>
                        <a:rPr lang="en-US" sz="1800" b="1" dirty="0">
                          <a:solidFill>
                            <a:schemeClr val="accent2">
                              <a:lumMod val="75000"/>
                            </a:schemeClr>
                          </a:solidFill>
                          <a:latin typeface="Times New Roman" panose="02020603050405020304" pitchFamily="18" charset="0"/>
                          <a:cs typeface="Times New Roman" panose="02020603050405020304" pitchFamily="18" charset="0"/>
                        </a:rPr>
                        <a:t>Specifications </a:t>
                      </a:r>
                    </a:p>
                  </a:txBody>
                  <a:tcPr/>
                </a:tc>
                <a:tc>
                  <a:txBody>
                    <a:bodyPr/>
                    <a:lstStyle/>
                    <a:p>
                      <a:r>
                        <a:rPr lang="en-US" sz="1800" dirty="0">
                          <a:latin typeface="Times New Roman" panose="02020603050405020304" pitchFamily="18" charset="0"/>
                          <a:cs typeface="Times New Roman" panose="02020603050405020304" pitchFamily="18" charset="0"/>
                        </a:rPr>
                        <a:t>are produced internally by the </a:t>
                      </a:r>
                      <a:r>
                        <a:rPr lang="en-US" sz="1800" dirty="0">
                          <a:solidFill>
                            <a:srgbClr val="FF0000"/>
                          </a:solidFill>
                          <a:latin typeface="Times New Roman" panose="02020603050405020304" pitchFamily="18" charset="0"/>
                          <a:cs typeface="Times New Roman" panose="02020603050405020304" pitchFamily="18" charset="0"/>
                        </a:rPr>
                        <a:t>marketing department </a:t>
                      </a:r>
                      <a:r>
                        <a:rPr lang="en-US" sz="1800" dirty="0">
                          <a:latin typeface="Times New Roman" panose="02020603050405020304" pitchFamily="18" charset="0"/>
                          <a:cs typeface="Times New Roman" panose="02020603050405020304" pitchFamily="18" charset="0"/>
                        </a:rPr>
                        <a:t>of  the product company</a:t>
                      </a:r>
                    </a:p>
                  </a:txBody>
                  <a:tcPr/>
                </a:tc>
                <a:tc>
                  <a:txBody>
                    <a:bodyPr/>
                    <a:lstStyle/>
                    <a:p>
                      <a:r>
                        <a:rPr lang="en-US" sz="1800" dirty="0">
                          <a:latin typeface="Times New Roman" panose="02020603050405020304" pitchFamily="18" charset="0"/>
                          <a:cs typeface="Times New Roman" panose="02020603050405020304" pitchFamily="18" charset="0"/>
                        </a:rPr>
                        <a:t>according to a contract between customer and developer</a:t>
                      </a:r>
                    </a:p>
                  </a:txBody>
                  <a:tcPr/>
                </a:tc>
                <a:extLst>
                  <a:ext uri="{0D108BD9-81ED-4DB2-BD59-A6C34878D82A}">
                    <a16:rowId xmlns:a16="http://schemas.microsoft.com/office/drawing/2014/main" val="2473186039"/>
                  </a:ext>
                </a:extLst>
              </a:tr>
              <a:tr h="370840">
                <a:tc>
                  <a:txBody>
                    <a:bodyPr/>
                    <a:lstStyle/>
                    <a:p>
                      <a:r>
                        <a:rPr lang="en-US" sz="1800" b="1" dirty="0">
                          <a:solidFill>
                            <a:schemeClr val="accent2">
                              <a:lumMod val="75000"/>
                            </a:schemeClr>
                          </a:solidFill>
                          <a:latin typeface="Times New Roman" panose="02020603050405020304" pitchFamily="18" charset="0"/>
                          <a:cs typeface="Times New Roman" panose="02020603050405020304" pitchFamily="18" charset="0"/>
                        </a:rPr>
                        <a:t>Quality </a:t>
                      </a:r>
                    </a:p>
                  </a:txBody>
                  <a:tcPr/>
                </a:tc>
                <a:tc>
                  <a:txBody>
                    <a:bodyPr/>
                    <a:lstStyle/>
                    <a:p>
                      <a:r>
                        <a:rPr lang="en-US" sz="1800" dirty="0">
                          <a:latin typeface="Times New Roman" panose="02020603050405020304" pitchFamily="18" charset="0"/>
                          <a:cs typeface="Times New Roman" panose="02020603050405020304" pitchFamily="18" charset="0"/>
                        </a:rPr>
                        <a:t>quality isn’t the most parameter a development company follows</a:t>
                      </a:r>
                    </a:p>
                  </a:txBody>
                  <a:tcPr/>
                </a:tc>
                <a:tc>
                  <a:txBody>
                    <a:bodyPr/>
                    <a:lstStyle/>
                    <a:p>
                      <a:r>
                        <a:rPr lang="en-US" sz="1800" dirty="0">
                          <a:latin typeface="Times New Roman" panose="02020603050405020304" pitchFamily="18" charset="0"/>
                          <a:cs typeface="Times New Roman" panose="02020603050405020304" pitchFamily="18" charset="0"/>
                        </a:rPr>
                        <a:t>quality is the main criterion in custom software product</a:t>
                      </a:r>
                    </a:p>
                  </a:txBody>
                  <a:tcPr/>
                </a:tc>
                <a:extLst>
                  <a:ext uri="{0D108BD9-81ED-4DB2-BD59-A6C34878D82A}">
                    <a16:rowId xmlns:a16="http://schemas.microsoft.com/office/drawing/2014/main" val="3545481069"/>
                  </a:ext>
                </a:extLst>
              </a:tr>
              <a:tr h="370840">
                <a:tc>
                  <a:txBody>
                    <a:bodyPr/>
                    <a:lstStyle/>
                    <a:p>
                      <a:r>
                        <a:rPr lang="en-US" sz="1800" b="1" dirty="0">
                          <a:solidFill>
                            <a:schemeClr val="accent2">
                              <a:lumMod val="75000"/>
                            </a:schemeClr>
                          </a:solidFill>
                          <a:latin typeface="Times New Roman" panose="02020603050405020304" pitchFamily="18" charset="0"/>
                          <a:cs typeface="Times New Roman" panose="02020603050405020304" pitchFamily="18" charset="0"/>
                        </a:rPr>
                        <a:t>Number</a:t>
                      </a:r>
                      <a:r>
                        <a:rPr lang="en-US" sz="1800" b="1" baseline="0" dirty="0">
                          <a:solidFill>
                            <a:schemeClr val="accent2">
                              <a:lumMod val="75000"/>
                            </a:schemeClr>
                          </a:solidFill>
                          <a:latin typeface="Times New Roman" panose="02020603050405020304" pitchFamily="18" charset="0"/>
                          <a:cs typeface="Times New Roman" panose="02020603050405020304" pitchFamily="18" charset="0"/>
                        </a:rPr>
                        <a:t> of users</a:t>
                      </a:r>
                      <a:endParaRPr lang="en-US" sz="1800" b="1" dirty="0">
                        <a:solidFill>
                          <a:schemeClr val="accent2">
                            <a:lumMod val="75000"/>
                          </a:schemeClr>
                        </a:solidFill>
                        <a:latin typeface="Times New Roman" panose="02020603050405020304" pitchFamily="18" charset="0"/>
                        <a:cs typeface="Times New Roman" panose="02020603050405020304" pitchFamily="18" charset="0"/>
                      </a:endParaRPr>
                    </a:p>
                  </a:txBody>
                  <a:tcPr/>
                </a:tc>
                <a:tc>
                  <a:txBody>
                    <a:bodyPr/>
                    <a:lstStyle/>
                    <a:p>
                      <a:r>
                        <a:rPr lang="en-US" sz="1800" dirty="0">
                          <a:latin typeface="Times New Roman" panose="02020603050405020304" pitchFamily="18" charset="0"/>
                          <a:cs typeface="Times New Roman" panose="02020603050405020304" pitchFamily="18" charset="0"/>
                        </a:rPr>
                        <a:t>large</a:t>
                      </a:r>
                    </a:p>
                  </a:txBody>
                  <a:tcPr/>
                </a:tc>
                <a:tc>
                  <a:txBody>
                    <a:bodyPr/>
                    <a:lstStyle/>
                    <a:p>
                      <a:r>
                        <a:rPr lang="en-US" sz="1800" dirty="0">
                          <a:latin typeface="Times New Roman" panose="02020603050405020304" pitchFamily="18" charset="0"/>
                          <a:cs typeface="Times New Roman" panose="02020603050405020304" pitchFamily="18" charset="0"/>
                        </a:rPr>
                        <a:t>limited users</a:t>
                      </a:r>
                    </a:p>
                  </a:txBody>
                  <a:tcPr/>
                </a:tc>
                <a:extLst>
                  <a:ext uri="{0D108BD9-81ED-4DB2-BD59-A6C34878D82A}">
                    <a16:rowId xmlns:a16="http://schemas.microsoft.com/office/drawing/2014/main" val="1762009725"/>
                  </a:ext>
                </a:extLst>
              </a:tr>
              <a:tr h="370840">
                <a:tc>
                  <a:txBody>
                    <a:bodyPr/>
                    <a:lstStyle/>
                    <a:p>
                      <a:r>
                        <a:rPr lang="en-US" sz="1800" b="1" dirty="0">
                          <a:solidFill>
                            <a:schemeClr val="accent2">
                              <a:lumMod val="75000"/>
                            </a:schemeClr>
                          </a:solidFill>
                          <a:latin typeface="Times New Roman" panose="02020603050405020304" pitchFamily="18" charset="0"/>
                          <a:cs typeface="Times New Roman" panose="02020603050405020304" pitchFamily="18" charset="0"/>
                        </a:rPr>
                        <a:t>Marketing </a:t>
                      </a:r>
                    </a:p>
                  </a:txBody>
                  <a:tcPr/>
                </a:tc>
                <a:tc>
                  <a:txBody>
                    <a:bodyPr/>
                    <a:lstStyle/>
                    <a:p>
                      <a:r>
                        <a:rPr lang="en-US" sz="1800" dirty="0">
                          <a:latin typeface="Times New Roman" panose="02020603050405020304" pitchFamily="18" charset="0"/>
                          <a:cs typeface="Times New Roman" panose="02020603050405020304" pitchFamily="18" charset="0"/>
                        </a:rPr>
                        <a:t>marketing is required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Times New Roman" panose="02020603050405020304" pitchFamily="18" charset="0"/>
                          <a:cs typeface="Times New Roman" panose="02020603050405020304" pitchFamily="18" charset="0"/>
                        </a:rPr>
                        <a:t>marketing is not required</a:t>
                      </a:r>
                    </a:p>
                  </a:txBody>
                  <a:tcPr/>
                </a:tc>
                <a:extLst>
                  <a:ext uri="{0D108BD9-81ED-4DB2-BD59-A6C34878D82A}">
                    <a16:rowId xmlns:a16="http://schemas.microsoft.com/office/drawing/2014/main" val="2146357974"/>
                  </a:ext>
                </a:extLst>
              </a:tr>
              <a:tr h="370840">
                <a:tc>
                  <a:txBody>
                    <a:bodyPr/>
                    <a:lstStyle/>
                    <a:p>
                      <a:r>
                        <a:rPr lang="en-US" sz="1800" b="1" dirty="0">
                          <a:solidFill>
                            <a:schemeClr val="accent2">
                              <a:lumMod val="75000"/>
                            </a:schemeClr>
                          </a:solidFill>
                          <a:latin typeface="Times New Roman" panose="02020603050405020304" pitchFamily="18" charset="0"/>
                          <a:cs typeface="Times New Roman" panose="02020603050405020304" pitchFamily="18" charset="0"/>
                        </a:rPr>
                        <a:t>Needs and updates</a:t>
                      </a:r>
                    </a:p>
                  </a:txBody>
                  <a:tcPr/>
                </a:tc>
                <a:tc>
                  <a:txBody>
                    <a:bodyPr/>
                    <a:lstStyle/>
                    <a:p>
                      <a:r>
                        <a:rPr lang="en-US" sz="1800" dirty="0">
                          <a:latin typeface="Times New Roman" panose="02020603050405020304" pitchFamily="18" charset="0"/>
                          <a:cs typeface="Times New Roman" panose="02020603050405020304" pitchFamily="18" charset="0"/>
                        </a:rPr>
                        <a:t>defined</a:t>
                      </a:r>
                      <a:r>
                        <a:rPr lang="en-US" sz="1800" baseline="0" dirty="0">
                          <a:latin typeface="Times New Roman" panose="02020603050405020304" pitchFamily="18" charset="0"/>
                          <a:cs typeface="Times New Roman" panose="02020603050405020304" pitchFamily="18" charset="0"/>
                        </a:rPr>
                        <a:t> by market demand</a:t>
                      </a:r>
                    </a:p>
                    <a:p>
                      <a:r>
                        <a:rPr lang="en-US" sz="1800" baseline="0" dirty="0">
                          <a:latin typeface="Times New Roman" panose="02020603050405020304" pitchFamily="18" charset="0"/>
                          <a:cs typeface="Times New Roman" panose="02020603050405020304" pitchFamily="18" charset="0"/>
                        </a:rPr>
                        <a:t>generic software is done based on future updates</a:t>
                      </a:r>
                      <a:endParaRPr lang="en-US" sz="1800" dirty="0">
                        <a:latin typeface="Times New Roman" panose="02020603050405020304" pitchFamily="18" charset="0"/>
                        <a:cs typeface="Times New Roman" panose="02020603050405020304" pitchFamily="18" charset="0"/>
                      </a:endParaRPr>
                    </a:p>
                  </a:txBody>
                  <a:tcPr/>
                </a:tc>
                <a:tc>
                  <a:txBody>
                    <a:bodyPr/>
                    <a:lstStyle/>
                    <a:p>
                      <a:r>
                        <a:rPr lang="en-US" sz="1800" dirty="0">
                          <a:latin typeface="Times New Roman" panose="02020603050405020304" pitchFamily="18" charset="0"/>
                          <a:cs typeface="Times New Roman" panose="02020603050405020304" pitchFamily="18" charset="0"/>
                        </a:rPr>
                        <a:t>custom</a:t>
                      </a:r>
                      <a:r>
                        <a:rPr lang="en-US" sz="1800" baseline="0" dirty="0">
                          <a:latin typeface="Times New Roman" panose="02020603050405020304" pitchFamily="18" charset="0"/>
                          <a:cs typeface="Times New Roman" panose="02020603050405020304" pitchFamily="18" charset="0"/>
                        </a:rPr>
                        <a:t> software is done according to the time, budget and needs are defined by the customer</a:t>
                      </a:r>
                      <a:endParaRPr lang="en-US"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79392097"/>
                  </a:ext>
                </a:extLst>
              </a:tr>
              <a:tr h="370840">
                <a:tc>
                  <a:txBody>
                    <a:bodyPr/>
                    <a:lstStyle/>
                    <a:p>
                      <a:r>
                        <a:rPr lang="en-US" sz="1800" b="1" dirty="0">
                          <a:solidFill>
                            <a:schemeClr val="accent2">
                              <a:lumMod val="75000"/>
                            </a:schemeClr>
                          </a:solidFill>
                          <a:latin typeface="Times New Roman" panose="02020603050405020304" pitchFamily="18" charset="0"/>
                          <a:cs typeface="Times New Roman" panose="02020603050405020304" pitchFamily="18" charset="0"/>
                        </a:rPr>
                        <a:t>Development cost</a:t>
                      </a:r>
                    </a:p>
                  </a:txBody>
                  <a:tcPr/>
                </a:tc>
                <a:tc>
                  <a:txBody>
                    <a:bodyPr/>
                    <a:lstStyle/>
                    <a:p>
                      <a:r>
                        <a:rPr lang="en-US" sz="1800" dirty="0">
                          <a:latin typeface="Times New Roman" panose="02020603050405020304" pitchFamily="18" charset="0"/>
                          <a:cs typeface="Times New Roman" panose="02020603050405020304" pitchFamily="18" charset="0"/>
                        </a:rPr>
                        <a:t>usually not high</a:t>
                      </a:r>
                    </a:p>
                  </a:txBody>
                  <a:tcPr/>
                </a:tc>
                <a:tc>
                  <a:txBody>
                    <a:bodyPr/>
                    <a:lstStyle/>
                    <a:p>
                      <a:r>
                        <a:rPr lang="en-US" sz="1800" dirty="0">
                          <a:latin typeface="Times New Roman" panose="02020603050405020304" pitchFamily="18" charset="0"/>
                          <a:cs typeface="Times New Roman" panose="02020603050405020304" pitchFamily="18" charset="0"/>
                        </a:rPr>
                        <a:t>high(single customer)</a:t>
                      </a:r>
                    </a:p>
                  </a:txBody>
                  <a:tcPr/>
                </a:tc>
                <a:extLst>
                  <a:ext uri="{0D108BD9-81ED-4DB2-BD59-A6C34878D82A}">
                    <a16:rowId xmlns:a16="http://schemas.microsoft.com/office/drawing/2014/main" val="1229557126"/>
                  </a:ext>
                </a:extLst>
              </a:tr>
            </a:tbl>
          </a:graphicData>
        </a:graphic>
      </p:graphicFrame>
    </p:spTree>
    <p:extLst>
      <p:ext uri="{BB962C8B-B14F-4D97-AF65-F5344CB8AC3E}">
        <p14:creationId xmlns:p14="http://schemas.microsoft.com/office/powerpoint/2010/main" val="1385717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13</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Software Process</a:t>
            </a:r>
          </a:p>
        </p:txBody>
      </p:sp>
      <p:sp>
        <p:nvSpPr>
          <p:cNvPr id="25" name="Rectangle 5"/>
          <p:cNvSpPr txBox="1">
            <a:spLocks noChangeArrowheads="1"/>
          </p:cNvSpPr>
          <p:nvPr/>
        </p:nvSpPr>
        <p:spPr>
          <a:xfrm>
            <a:off x="901699" y="1490659"/>
            <a:ext cx="9828213" cy="4810129"/>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00000"/>
              </a:lnSpc>
              <a:spcAft>
                <a:spcPts val="600"/>
              </a:spcAft>
              <a:buFont typeface="Wingdings" panose="05000000000000000000" pitchFamily="2" charset="2"/>
              <a:buChar char="§"/>
            </a:pPr>
            <a:r>
              <a:rPr lang="en-US" altLang="en-US" sz="2400" dirty="0"/>
              <a:t>A software process is a sequence of activities that leads to the production of a software product.</a:t>
            </a:r>
          </a:p>
          <a:p>
            <a:pPr marL="342900" indent="-342900" algn="just">
              <a:lnSpc>
                <a:spcPct val="100000"/>
              </a:lnSpc>
              <a:spcAft>
                <a:spcPts val="600"/>
              </a:spcAft>
              <a:buFont typeface="Wingdings" panose="05000000000000000000" pitchFamily="2" charset="2"/>
              <a:buChar char="§"/>
            </a:pPr>
            <a:r>
              <a:rPr lang="en-US" altLang="en-US" sz="2400" dirty="0"/>
              <a:t>Different types of systems need different development processes.</a:t>
            </a:r>
          </a:p>
          <a:p>
            <a:pPr marL="342900" indent="-342900" algn="just">
              <a:lnSpc>
                <a:spcPct val="100000"/>
              </a:lnSpc>
              <a:spcAft>
                <a:spcPts val="600"/>
              </a:spcAft>
              <a:buFont typeface="Wingdings" panose="05000000000000000000" pitchFamily="2" charset="2"/>
              <a:buChar char="§"/>
            </a:pPr>
            <a:r>
              <a:rPr lang="en-US" altLang="en-US" sz="2400" dirty="0"/>
              <a:t>There are </a:t>
            </a:r>
            <a:r>
              <a:rPr lang="en-US" altLang="en-US" sz="2400" b="1" dirty="0"/>
              <a:t>four fundamental </a:t>
            </a:r>
            <a:r>
              <a:rPr lang="en-US" altLang="en-US" sz="2400" dirty="0"/>
              <a:t>activities that are common to all software processes.</a:t>
            </a:r>
          </a:p>
          <a:p>
            <a:pPr marL="857250" indent="-342900" algn="just">
              <a:lnSpc>
                <a:spcPct val="100000"/>
              </a:lnSpc>
              <a:spcAft>
                <a:spcPts val="600"/>
              </a:spcAft>
              <a:buFont typeface="Arial" panose="020B0604020202020204" pitchFamily="34" charset="0"/>
              <a:buChar char="•"/>
            </a:pPr>
            <a:r>
              <a:rPr lang="en-US" altLang="en-US" sz="2400" b="1" dirty="0">
                <a:solidFill>
                  <a:schemeClr val="accent2">
                    <a:lumMod val="75000"/>
                  </a:schemeClr>
                </a:solidFill>
              </a:rPr>
              <a:t>Specification</a:t>
            </a:r>
          </a:p>
          <a:p>
            <a:pPr marL="857250" indent="-342900" algn="just">
              <a:lnSpc>
                <a:spcPct val="100000"/>
              </a:lnSpc>
              <a:spcAft>
                <a:spcPts val="600"/>
              </a:spcAft>
              <a:buFont typeface="Arial" panose="020B0604020202020204" pitchFamily="34" charset="0"/>
              <a:buChar char="•"/>
            </a:pPr>
            <a:r>
              <a:rPr lang="en-US" altLang="en-US" sz="2400" b="1" dirty="0">
                <a:solidFill>
                  <a:schemeClr val="accent2">
                    <a:lumMod val="75000"/>
                  </a:schemeClr>
                </a:solidFill>
              </a:rPr>
              <a:t>Development </a:t>
            </a:r>
            <a:r>
              <a:rPr lang="en-US" altLang="en-US" sz="2400" b="1" i="1" dirty="0"/>
              <a:t>[Design, </a:t>
            </a:r>
            <a:r>
              <a:rPr lang="en-US" sz="2400" b="1" i="1" dirty="0"/>
              <a:t>Implementation]</a:t>
            </a:r>
            <a:endParaRPr lang="en-US" altLang="en-US" sz="2400" b="1" i="1" dirty="0">
              <a:solidFill>
                <a:schemeClr val="accent2">
                  <a:lumMod val="75000"/>
                </a:schemeClr>
              </a:solidFill>
            </a:endParaRPr>
          </a:p>
          <a:p>
            <a:pPr marL="857250" indent="-342900" algn="just">
              <a:lnSpc>
                <a:spcPct val="100000"/>
              </a:lnSpc>
              <a:spcAft>
                <a:spcPts val="600"/>
              </a:spcAft>
              <a:buFont typeface="Arial" panose="020B0604020202020204" pitchFamily="34" charset="0"/>
              <a:buChar char="•"/>
            </a:pPr>
            <a:r>
              <a:rPr lang="en-US" altLang="en-US" sz="2400" b="1" dirty="0">
                <a:solidFill>
                  <a:schemeClr val="accent2">
                    <a:lumMod val="75000"/>
                  </a:schemeClr>
                </a:solidFill>
              </a:rPr>
              <a:t>Validation</a:t>
            </a:r>
          </a:p>
          <a:p>
            <a:pPr marL="857250" indent="-342900" algn="just">
              <a:lnSpc>
                <a:spcPct val="100000"/>
              </a:lnSpc>
              <a:spcAft>
                <a:spcPts val="600"/>
              </a:spcAft>
              <a:buFont typeface="Arial" panose="020B0604020202020204" pitchFamily="34" charset="0"/>
              <a:buChar char="•"/>
            </a:pPr>
            <a:r>
              <a:rPr lang="en-US" altLang="en-US" sz="2400" b="1" dirty="0">
                <a:solidFill>
                  <a:schemeClr val="accent2">
                    <a:lumMod val="75000"/>
                  </a:schemeClr>
                </a:solidFill>
              </a:rPr>
              <a:t>Evolution </a:t>
            </a:r>
          </a:p>
        </p:txBody>
      </p:sp>
    </p:spTree>
    <p:extLst>
      <p:ext uri="{BB962C8B-B14F-4D97-AF65-F5344CB8AC3E}">
        <p14:creationId xmlns:p14="http://schemas.microsoft.com/office/powerpoint/2010/main" val="1075220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14</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Software Process: Activities</a:t>
            </a:r>
          </a:p>
        </p:txBody>
      </p:sp>
      <p:graphicFrame>
        <p:nvGraphicFramePr>
          <p:cNvPr id="15" name="Table 14"/>
          <p:cNvGraphicFramePr>
            <a:graphicFrameLocks noGrp="1"/>
          </p:cNvGraphicFramePr>
          <p:nvPr>
            <p:extLst>
              <p:ext uri="{D42A27DB-BD31-4B8C-83A1-F6EECF244321}">
                <p14:modId xmlns:p14="http://schemas.microsoft.com/office/powerpoint/2010/main" val="2267469192"/>
              </p:ext>
            </p:extLst>
          </p:nvPr>
        </p:nvGraphicFramePr>
        <p:xfrm>
          <a:off x="469387" y="1471213"/>
          <a:ext cx="2931038" cy="4984525"/>
        </p:xfrm>
        <a:graphic>
          <a:graphicData uri="http://schemas.openxmlformats.org/drawingml/2006/table">
            <a:tbl>
              <a:tblPr firstRow="1" bandRow="1">
                <a:tableStyleId>{5940675A-B579-460E-94D1-54222C63F5DA}</a:tableStyleId>
              </a:tblPr>
              <a:tblGrid>
                <a:gridCol w="379679">
                  <a:extLst>
                    <a:ext uri="{9D8B030D-6E8A-4147-A177-3AD203B41FA5}">
                      <a16:colId xmlns:a16="http://schemas.microsoft.com/office/drawing/2014/main" val="20000"/>
                    </a:ext>
                  </a:extLst>
                </a:gridCol>
                <a:gridCol w="2171680">
                  <a:extLst>
                    <a:ext uri="{9D8B030D-6E8A-4147-A177-3AD203B41FA5}">
                      <a16:colId xmlns:a16="http://schemas.microsoft.com/office/drawing/2014/main" val="20001"/>
                    </a:ext>
                  </a:extLst>
                </a:gridCol>
                <a:gridCol w="379679">
                  <a:extLst>
                    <a:ext uri="{9D8B030D-6E8A-4147-A177-3AD203B41FA5}">
                      <a16:colId xmlns:a16="http://schemas.microsoft.com/office/drawing/2014/main" val="20002"/>
                    </a:ext>
                  </a:extLst>
                </a:gridCol>
              </a:tblGrid>
              <a:tr h="371508">
                <a:tc gridSpan="3">
                  <a:txBody>
                    <a:bodyPr/>
                    <a:lstStyle/>
                    <a:p>
                      <a:pPr algn="ct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0"/>
                  </a:ext>
                </a:extLst>
              </a:tr>
              <a:tr h="981403">
                <a:tc gridSpan="3">
                  <a:txBody>
                    <a:bodyPr/>
                    <a:lstStyle/>
                    <a:p>
                      <a:pPr algn="ctr" latinLnBrk="1"/>
                      <a:r>
                        <a:rPr lang="en-US" sz="2400" b="1" dirty="0">
                          <a:solidFill>
                            <a:schemeClr val="bg1"/>
                          </a:solidFill>
                          <a:latin typeface="Times New Roman" panose="02020603050405020304" pitchFamily="18" charset="0"/>
                          <a:cs typeface="Times New Roman" panose="02020603050405020304" pitchFamily="18" charset="0"/>
                        </a:rPr>
                        <a:t>Specification</a:t>
                      </a:r>
                      <a:endParaRPr lang="en-US" altLang="ko-KR" sz="2400" b="1" dirty="0">
                        <a:solidFill>
                          <a:schemeClr val="bg1"/>
                        </a:solidFill>
                        <a:latin typeface="Times New Roman" panose="02020603050405020304" pitchFamily="18" charset="0"/>
                        <a:cs typeface="Times New Roman" panose="02020603050405020304" pitchFamily="18"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1"/>
                  </a:ext>
                </a:extLst>
              </a:tr>
              <a:tr h="495345">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b="1" dirty="0">
                        <a:solidFill>
                          <a:schemeClr val="tx1">
                            <a:lumMod val="75000"/>
                            <a:lumOff val="25000"/>
                          </a:schemeClr>
                        </a:solidFill>
                        <a:latin typeface="+mn-lt"/>
                        <a:cs typeface="Arial" pitchFamily="34" charset="0"/>
                      </a:endParaRP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row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dirty="0">
                        <a:solidFill>
                          <a:schemeClr val="tx1">
                            <a:lumMod val="75000"/>
                            <a:lumOff val="25000"/>
                          </a:schemeClr>
                        </a:solidFill>
                        <a:latin typeface="+mn-lt"/>
                        <a:cs typeface="Arial"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1114051">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601580">
                <a:tc grid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6"/>
                  </a:ext>
                </a:extLst>
              </a:tr>
            </a:tbl>
          </a:graphicData>
        </a:graphic>
      </p:graphicFrame>
      <p:sp>
        <p:nvSpPr>
          <p:cNvPr id="16" name="Rectangle 15"/>
          <p:cNvSpPr/>
          <p:nvPr/>
        </p:nvSpPr>
        <p:spPr>
          <a:xfrm>
            <a:off x="383660" y="2858769"/>
            <a:ext cx="3102487" cy="2308324"/>
          </a:xfrm>
          <a:prstGeom prst="rect">
            <a:avLst/>
          </a:prstGeom>
        </p:spPr>
        <p:txBody>
          <a:bodyPr wrap="square">
            <a:spAutoFit/>
          </a:bodyPr>
          <a:lstStyle/>
          <a:p>
            <a:pPr algn="ctr"/>
            <a:r>
              <a:rPr lang="en-US" sz="2400" dirty="0">
                <a:latin typeface="Times New Roman" panose="02020603050405020304" pitchFamily="18" charset="0"/>
                <a:cs typeface="Times New Roman" panose="02020603050405020304" pitchFamily="18" charset="0"/>
              </a:rPr>
              <a:t>where customers and engineers define the software that is to be produced and the constraints on its operation.</a:t>
            </a:r>
          </a:p>
        </p:txBody>
      </p:sp>
      <p:sp>
        <p:nvSpPr>
          <p:cNvPr id="3" name="Rectangle 2"/>
          <p:cNvSpPr/>
          <p:nvPr/>
        </p:nvSpPr>
        <p:spPr>
          <a:xfrm>
            <a:off x="412234" y="5226022"/>
            <a:ext cx="3102489" cy="1107996"/>
          </a:xfrm>
          <a:prstGeom prst="rect">
            <a:avLst/>
          </a:prstGeom>
        </p:spPr>
        <p:txBody>
          <a:bodyPr wrap="square">
            <a:spAutoFit/>
          </a:bodyPr>
          <a:lstStyle/>
          <a:p>
            <a:pPr algn="ctr"/>
            <a:r>
              <a:rPr lang="en-US" sz="2200" dirty="0">
                <a:solidFill>
                  <a:srgbClr val="00B050"/>
                </a:solidFill>
                <a:latin typeface="Times New Roman" panose="02020603050405020304" pitchFamily="18" charset="0"/>
                <a:cs typeface="Times New Roman" panose="02020603050405020304" pitchFamily="18" charset="0"/>
              </a:rPr>
              <a:t>what the system should do and its development constraints</a:t>
            </a:r>
          </a:p>
        </p:txBody>
      </p:sp>
      <p:graphicFrame>
        <p:nvGraphicFramePr>
          <p:cNvPr id="17" name="Table 16"/>
          <p:cNvGraphicFramePr>
            <a:graphicFrameLocks noGrp="1"/>
          </p:cNvGraphicFramePr>
          <p:nvPr>
            <p:extLst>
              <p:ext uri="{D42A27DB-BD31-4B8C-83A1-F6EECF244321}">
                <p14:modId xmlns:p14="http://schemas.microsoft.com/office/powerpoint/2010/main" val="3864536957"/>
              </p:ext>
            </p:extLst>
          </p:nvPr>
        </p:nvGraphicFramePr>
        <p:xfrm>
          <a:off x="3607871" y="1471213"/>
          <a:ext cx="2464317" cy="4984525"/>
        </p:xfrm>
        <a:graphic>
          <a:graphicData uri="http://schemas.openxmlformats.org/drawingml/2006/table">
            <a:tbl>
              <a:tblPr firstRow="1" bandRow="1">
                <a:tableStyleId>{5940675A-B579-460E-94D1-54222C63F5DA}</a:tableStyleId>
              </a:tblPr>
              <a:tblGrid>
                <a:gridCol w="319221">
                  <a:extLst>
                    <a:ext uri="{9D8B030D-6E8A-4147-A177-3AD203B41FA5}">
                      <a16:colId xmlns:a16="http://schemas.microsoft.com/office/drawing/2014/main" val="20000"/>
                    </a:ext>
                  </a:extLst>
                </a:gridCol>
                <a:gridCol w="1825875">
                  <a:extLst>
                    <a:ext uri="{9D8B030D-6E8A-4147-A177-3AD203B41FA5}">
                      <a16:colId xmlns:a16="http://schemas.microsoft.com/office/drawing/2014/main" val="20001"/>
                    </a:ext>
                  </a:extLst>
                </a:gridCol>
                <a:gridCol w="319221">
                  <a:extLst>
                    <a:ext uri="{9D8B030D-6E8A-4147-A177-3AD203B41FA5}">
                      <a16:colId xmlns:a16="http://schemas.microsoft.com/office/drawing/2014/main" val="20002"/>
                    </a:ext>
                  </a:extLst>
                </a:gridCol>
              </a:tblGrid>
              <a:tr h="371508">
                <a:tc gridSpan="3">
                  <a:txBody>
                    <a:bodyPr/>
                    <a:lstStyle/>
                    <a:p>
                      <a:pPr algn="ct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0"/>
                  </a:ext>
                </a:extLst>
              </a:tr>
              <a:tr h="981403">
                <a:tc gridSpan="3">
                  <a:txBody>
                    <a:bodyPr/>
                    <a:lstStyle/>
                    <a:p>
                      <a:pPr algn="ctr" latinLnBrk="1"/>
                      <a:r>
                        <a:rPr lang="en-US" sz="2400" b="1" dirty="0">
                          <a:solidFill>
                            <a:schemeClr val="bg1"/>
                          </a:solidFill>
                          <a:latin typeface="Times New Roman" panose="02020603050405020304" pitchFamily="18" charset="0"/>
                          <a:cs typeface="Times New Roman" panose="02020603050405020304" pitchFamily="18" charset="0"/>
                        </a:rPr>
                        <a:t>Development</a:t>
                      </a:r>
                      <a:endParaRPr lang="en-US" altLang="ko-KR" sz="2400" b="1" dirty="0">
                        <a:solidFill>
                          <a:schemeClr val="bg1"/>
                        </a:solidFill>
                        <a:latin typeface="Times New Roman" panose="02020603050405020304" pitchFamily="18" charset="0"/>
                        <a:cs typeface="Times New Roman" panose="02020603050405020304" pitchFamily="18"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1"/>
                  </a:ext>
                </a:extLst>
              </a:tr>
              <a:tr h="495345">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b="1" dirty="0">
                        <a:solidFill>
                          <a:schemeClr val="tx1">
                            <a:lumMod val="75000"/>
                            <a:lumOff val="25000"/>
                          </a:schemeClr>
                        </a:solidFill>
                        <a:latin typeface="+mn-lt"/>
                        <a:cs typeface="Arial" pitchFamily="34" charset="0"/>
                      </a:endParaRP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row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dirty="0">
                        <a:solidFill>
                          <a:schemeClr val="tx1">
                            <a:lumMod val="75000"/>
                            <a:lumOff val="25000"/>
                          </a:schemeClr>
                        </a:solidFill>
                        <a:latin typeface="+mn-lt"/>
                        <a:cs typeface="Arial"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1114051">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601580">
                <a:tc grid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6"/>
                  </a:ext>
                </a:extLst>
              </a:tr>
            </a:tbl>
          </a:graphicData>
        </a:graphic>
      </p:graphicFrame>
      <p:sp>
        <p:nvSpPr>
          <p:cNvPr id="6" name="Rectangle 5"/>
          <p:cNvSpPr/>
          <p:nvPr/>
        </p:nvSpPr>
        <p:spPr>
          <a:xfrm>
            <a:off x="3679303" y="2858769"/>
            <a:ext cx="2392885" cy="1938992"/>
          </a:xfrm>
          <a:prstGeom prst="rect">
            <a:avLst/>
          </a:prstGeom>
        </p:spPr>
        <p:txBody>
          <a:bodyPr wrap="square">
            <a:spAutoFit/>
          </a:bodyPr>
          <a:lstStyle/>
          <a:p>
            <a:pPr algn="ctr"/>
            <a:r>
              <a:rPr lang="en-US" sz="2400" dirty="0">
                <a:latin typeface="Times New Roman" panose="02020603050405020304" pitchFamily="18" charset="0"/>
                <a:cs typeface="Times New Roman" panose="02020603050405020304" pitchFamily="18" charset="0"/>
              </a:rPr>
              <a:t>where the software is designed and programmed. </a:t>
            </a:r>
          </a:p>
          <a:p>
            <a:pPr algn="ctr"/>
            <a:endParaRPr lang="en-US" sz="2400" dirty="0">
              <a:latin typeface="Times New Roman" panose="02020603050405020304" pitchFamily="18" charset="0"/>
              <a:cs typeface="Times New Roman" panose="02020603050405020304" pitchFamily="18" charset="0"/>
            </a:endParaRPr>
          </a:p>
        </p:txBody>
      </p:sp>
      <p:sp>
        <p:nvSpPr>
          <p:cNvPr id="18" name="Rectangle 17"/>
          <p:cNvSpPr/>
          <p:nvPr/>
        </p:nvSpPr>
        <p:spPr>
          <a:xfrm>
            <a:off x="3722170" y="5167093"/>
            <a:ext cx="2250006" cy="769441"/>
          </a:xfrm>
          <a:prstGeom prst="rect">
            <a:avLst/>
          </a:prstGeom>
        </p:spPr>
        <p:txBody>
          <a:bodyPr wrap="square">
            <a:spAutoFit/>
          </a:bodyPr>
          <a:lstStyle/>
          <a:p>
            <a:pPr algn="ctr"/>
            <a:r>
              <a:rPr lang="en-US" sz="2200" dirty="0">
                <a:solidFill>
                  <a:srgbClr val="00B050"/>
                </a:solidFill>
                <a:latin typeface="Times New Roman" panose="02020603050405020304" pitchFamily="18" charset="0"/>
                <a:cs typeface="Times New Roman" panose="02020603050405020304" pitchFamily="18" charset="0"/>
              </a:rPr>
              <a:t>production of the software</a:t>
            </a:r>
          </a:p>
        </p:txBody>
      </p:sp>
      <p:graphicFrame>
        <p:nvGraphicFramePr>
          <p:cNvPr id="19" name="Table 18"/>
          <p:cNvGraphicFramePr>
            <a:graphicFrameLocks noGrp="1"/>
          </p:cNvGraphicFramePr>
          <p:nvPr>
            <p:extLst>
              <p:ext uri="{D42A27DB-BD31-4B8C-83A1-F6EECF244321}">
                <p14:modId xmlns:p14="http://schemas.microsoft.com/office/powerpoint/2010/main" val="2319215440"/>
              </p:ext>
            </p:extLst>
          </p:nvPr>
        </p:nvGraphicFramePr>
        <p:xfrm>
          <a:off x="6279625" y="1471213"/>
          <a:ext cx="2426589" cy="4984525"/>
        </p:xfrm>
        <a:graphic>
          <a:graphicData uri="http://schemas.openxmlformats.org/drawingml/2006/table">
            <a:tbl>
              <a:tblPr firstRow="1" bandRow="1">
                <a:tableStyleId>{5940675A-B579-460E-94D1-54222C63F5DA}</a:tableStyleId>
              </a:tblPr>
              <a:tblGrid>
                <a:gridCol w="314334">
                  <a:extLst>
                    <a:ext uri="{9D8B030D-6E8A-4147-A177-3AD203B41FA5}">
                      <a16:colId xmlns:a16="http://schemas.microsoft.com/office/drawing/2014/main" val="20000"/>
                    </a:ext>
                  </a:extLst>
                </a:gridCol>
                <a:gridCol w="1797921">
                  <a:extLst>
                    <a:ext uri="{9D8B030D-6E8A-4147-A177-3AD203B41FA5}">
                      <a16:colId xmlns:a16="http://schemas.microsoft.com/office/drawing/2014/main" val="20001"/>
                    </a:ext>
                  </a:extLst>
                </a:gridCol>
                <a:gridCol w="314334">
                  <a:extLst>
                    <a:ext uri="{9D8B030D-6E8A-4147-A177-3AD203B41FA5}">
                      <a16:colId xmlns:a16="http://schemas.microsoft.com/office/drawing/2014/main" val="20002"/>
                    </a:ext>
                  </a:extLst>
                </a:gridCol>
              </a:tblGrid>
              <a:tr h="371508">
                <a:tc gridSpan="3">
                  <a:txBody>
                    <a:bodyPr/>
                    <a:lstStyle/>
                    <a:p>
                      <a:pPr algn="ct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0"/>
                  </a:ext>
                </a:extLst>
              </a:tr>
              <a:tr h="981403">
                <a:tc gridSpan="3">
                  <a:txBody>
                    <a:bodyPr/>
                    <a:lstStyle/>
                    <a:p>
                      <a:pPr algn="ctr" latinLnBrk="1"/>
                      <a:r>
                        <a:rPr lang="en-US" sz="2400" b="1" dirty="0">
                          <a:solidFill>
                            <a:schemeClr val="bg1"/>
                          </a:solidFill>
                          <a:latin typeface="Times New Roman" panose="02020603050405020304" pitchFamily="18" charset="0"/>
                          <a:cs typeface="Times New Roman" panose="02020603050405020304" pitchFamily="18" charset="0"/>
                        </a:rPr>
                        <a:t>Validation</a:t>
                      </a:r>
                      <a:endParaRPr lang="en-US" altLang="ko-KR" sz="2400" b="1" dirty="0">
                        <a:solidFill>
                          <a:schemeClr val="bg1"/>
                        </a:solidFill>
                        <a:latin typeface="Times New Roman" panose="02020603050405020304" pitchFamily="18" charset="0"/>
                        <a:cs typeface="Times New Roman" panose="02020603050405020304" pitchFamily="18"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1"/>
                  </a:ext>
                </a:extLst>
              </a:tr>
              <a:tr h="495345">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b="1" dirty="0">
                        <a:solidFill>
                          <a:schemeClr val="tx1">
                            <a:lumMod val="75000"/>
                            <a:lumOff val="25000"/>
                          </a:schemeClr>
                        </a:solidFill>
                        <a:latin typeface="+mn-lt"/>
                        <a:cs typeface="Arial" pitchFamily="34" charset="0"/>
                      </a:endParaRP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row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dirty="0">
                        <a:solidFill>
                          <a:schemeClr val="tx1">
                            <a:lumMod val="75000"/>
                            <a:lumOff val="25000"/>
                          </a:schemeClr>
                        </a:solidFill>
                        <a:latin typeface="+mn-lt"/>
                        <a:cs typeface="Arial"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1114051">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601580">
                <a:tc grid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6"/>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2712801637"/>
              </p:ext>
            </p:extLst>
          </p:nvPr>
        </p:nvGraphicFramePr>
        <p:xfrm>
          <a:off x="8951385" y="1471213"/>
          <a:ext cx="2377440" cy="4984525"/>
        </p:xfrm>
        <a:graphic>
          <a:graphicData uri="http://schemas.openxmlformats.org/drawingml/2006/table">
            <a:tbl>
              <a:tblPr firstRow="1" bandRow="1">
                <a:tableStyleId>{5940675A-B579-460E-94D1-54222C63F5DA}</a:tableStyleId>
              </a:tblPr>
              <a:tblGrid>
                <a:gridCol w="307967">
                  <a:extLst>
                    <a:ext uri="{9D8B030D-6E8A-4147-A177-3AD203B41FA5}">
                      <a16:colId xmlns:a16="http://schemas.microsoft.com/office/drawing/2014/main" val="20000"/>
                    </a:ext>
                  </a:extLst>
                </a:gridCol>
                <a:gridCol w="1761506">
                  <a:extLst>
                    <a:ext uri="{9D8B030D-6E8A-4147-A177-3AD203B41FA5}">
                      <a16:colId xmlns:a16="http://schemas.microsoft.com/office/drawing/2014/main" val="20001"/>
                    </a:ext>
                  </a:extLst>
                </a:gridCol>
                <a:gridCol w="307967">
                  <a:extLst>
                    <a:ext uri="{9D8B030D-6E8A-4147-A177-3AD203B41FA5}">
                      <a16:colId xmlns:a16="http://schemas.microsoft.com/office/drawing/2014/main" val="20002"/>
                    </a:ext>
                  </a:extLst>
                </a:gridCol>
              </a:tblGrid>
              <a:tr h="371508">
                <a:tc gridSpan="3">
                  <a:txBody>
                    <a:bodyPr/>
                    <a:lstStyle/>
                    <a:p>
                      <a:pPr algn="ct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90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0"/>
                  </a:ext>
                </a:extLst>
              </a:tr>
              <a:tr h="981403">
                <a:tc gridSpan="3">
                  <a:txBody>
                    <a:bodyPr/>
                    <a:lstStyle/>
                    <a:p>
                      <a:pPr algn="ctr" latinLnBrk="1"/>
                      <a:r>
                        <a:rPr lang="en-US" sz="2400" b="1" dirty="0">
                          <a:solidFill>
                            <a:schemeClr val="bg1"/>
                          </a:solidFill>
                          <a:latin typeface="Times New Roman" panose="02020603050405020304" pitchFamily="18" charset="0"/>
                          <a:cs typeface="Times New Roman" panose="02020603050405020304" pitchFamily="18" charset="0"/>
                        </a:rPr>
                        <a:t>Evolution</a:t>
                      </a:r>
                      <a:endParaRPr lang="en-US" altLang="ko-KR" sz="2400" b="1" dirty="0">
                        <a:solidFill>
                          <a:schemeClr val="bg1"/>
                        </a:solidFill>
                        <a:latin typeface="Times New Roman" panose="02020603050405020304" pitchFamily="18" charset="0"/>
                        <a:cs typeface="Times New Roman" panose="02020603050405020304" pitchFamily="18"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1"/>
                  </a:ext>
                </a:extLst>
              </a:tr>
              <a:tr h="495345">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b="1" dirty="0">
                        <a:solidFill>
                          <a:schemeClr val="tx1">
                            <a:lumMod val="75000"/>
                            <a:lumOff val="25000"/>
                          </a:schemeClr>
                        </a:solidFill>
                        <a:latin typeface="+mn-lt"/>
                        <a:cs typeface="Arial" pitchFamily="34" charset="0"/>
                      </a:endParaRPr>
                    </a:p>
                  </a:txBody>
                  <a:tcPr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row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1200" dirty="0">
                        <a:solidFill>
                          <a:schemeClr val="tx1">
                            <a:lumMod val="75000"/>
                            <a:lumOff val="25000"/>
                          </a:schemeClr>
                        </a:solidFill>
                        <a:latin typeface="+mn-lt"/>
                        <a:cs typeface="Arial"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710319">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1114051">
                <a:tc>
                  <a:txBody>
                    <a:bodyPr/>
                    <a:lstStyle/>
                    <a:p>
                      <a:pPr latinLnBrk="1"/>
                      <a:endParaRPr lang="ko-KR" altLang="en-US" dirty="0">
                        <a:latin typeface="+mn-lt"/>
                        <a:cs typeface="Arial" pitchFamily="34" charset="0"/>
                      </a:endParaRPr>
                    </a:p>
                  </a:txBody>
                  <a:tcPr>
                    <a:lnL w="19050" cap="flat" cmpd="sng" algn="ctr">
                      <a:solidFill>
                        <a:schemeClr val="accent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en-US" altLang="ko-KR" sz="4000" b="1" dirty="0">
                        <a:solidFill>
                          <a:schemeClr val="tx1">
                            <a:lumMod val="50000"/>
                            <a:lumOff val="50000"/>
                          </a:schemeClr>
                        </a:solidFill>
                        <a:latin typeface="Arial" pitchFamily="34" charset="0"/>
                        <a:cs typeface="Arial" pitchFamily="34" charset="0"/>
                      </a:endParaRPr>
                    </a:p>
                  </a:txBody>
                  <a:tcPr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alpha val="20000"/>
                      </a:schemeClr>
                    </a:solidFill>
                  </a:tcPr>
                </a:tc>
                <a:tc>
                  <a:txBody>
                    <a:bodyPr/>
                    <a:lstStyle/>
                    <a:p>
                      <a:pPr latinLnBrk="1"/>
                      <a:endParaRPr lang="ko-KR" altLang="en-US" dirty="0">
                        <a:latin typeface="+mn-lt"/>
                        <a:cs typeface="Arial" pitchFamily="34" charset="0"/>
                      </a:endParaRPr>
                    </a:p>
                  </a:txBody>
                  <a:tcPr>
                    <a:lnL w="12700" cmpd="sng">
                      <a:noFill/>
                    </a:lnL>
                    <a:lnR w="19050" cap="flat" cmpd="sng" algn="ctr">
                      <a:solidFill>
                        <a:schemeClr val="accent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601580">
                <a:tc gridSpan="3">
                  <a:txBody>
                    <a:body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200" b="1" dirty="0">
                        <a:solidFill>
                          <a:schemeClr val="tx1">
                            <a:lumMod val="75000"/>
                            <a:lumOff val="25000"/>
                          </a:schemeClr>
                        </a:solidFill>
                        <a:latin typeface="+mn-lt"/>
                        <a:cs typeface="Arial" pitchFamily="34" charset="0"/>
                      </a:endParaRPr>
                    </a:p>
                  </a:txBody>
                  <a:tcPr anchor="ctr">
                    <a:lnL w="19050" cap="flat" cmpd="sng" algn="ctr">
                      <a:solidFill>
                        <a:schemeClr val="accent1"/>
                      </a:solidFill>
                      <a:prstDash val="solid"/>
                      <a:round/>
                      <a:headEnd type="none" w="med" len="med"/>
                      <a:tailEnd type="none" w="med" len="med"/>
                    </a:lnL>
                    <a:lnR w="19050" cap="flat" cmpd="sng" algn="ctr">
                      <a:solidFill>
                        <a:schemeClr val="accent1"/>
                      </a:solidFill>
                      <a:prstDash val="solid"/>
                      <a:round/>
                      <a:headEnd type="none" w="med" len="med"/>
                      <a:tailEnd type="none" w="med" len="med"/>
                    </a:lnR>
                    <a:lnT w="12700" cmpd="sng">
                      <a:noFill/>
                    </a:lnT>
                    <a:lnB w="190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06"/>
                  </a:ext>
                </a:extLst>
              </a:tr>
            </a:tbl>
          </a:graphicData>
        </a:graphic>
      </p:graphicFrame>
      <p:sp>
        <p:nvSpPr>
          <p:cNvPr id="21" name="Rectangle 20"/>
          <p:cNvSpPr/>
          <p:nvPr/>
        </p:nvSpPr>
        <p:spPr>
          <a:xfrm>
            <a:off x="6217347" y="2858769"/>
            <a:ext cx="2488867" cy="2677656"/>
          </a:xfrm>
          <a:prstGeom prst="rect">
            <a:avLst/>
          </a:prstGeom>
        </p:spPr>
        <p:txBody>
          <a:bodyPr wrap="square">
            <a:spAutoFit/>
          </a:bodyPr>
          <a:lstStyle/>
          <a:p>
            <a:pPr algn="ctr"/>
            <a:r>
              <a:rPr lang="en-US" sz="2400" dirty="0">
                <a:latin typeface="Times New Roman" panose="02020603050405020304" pitchFamily="18" charset="0"/>
                <a:cs typeface="Times New Roman" panose="02020603050405020304" pitchFamily="18" charset="0"/>
              </a:rPr>
              <a:t>where the software is evaluated to confirm that it </a:t>
            </a:r>
            <a:r>
              <a:rPr lang="en-US" sz="2400" dirty="0">
                <a:solidFill>
                  <a:srgbClr val="FF0000"/>
                </a:solidFill>
                <a:latin typeface="Times New Roman" panose="02020603050405020304" pitchFamily="18" charset="0"/>
                <a:cs typeface="Times New Roman" panose="02020603050405020304" pitchFamily="18" charset="0"/>
              </a:rPr>
              <a:t>meets the customer's requirements</a:t>
            </a:r>
            <a:r>
              <a:rPr lang="en-US" sz="2400" dirty="0">
                <a:latin typeface="Times New Roman" panose="02020603050405020304" pitchFamily="18" charset="0"/>
                <a:cs typeface="Times New Roman" panose="02020603050405020304" pitchFamily="18" charset="0"/>
              </a:rPr>
              <a:t>.</a:t>
            </a:r>
          </a:p>
        </p:txBody>
      </p:sp>
      <p:sp>
        <p:nvSpPr>
          <p:cNvPr id="22" name="Rectangle 21"/>
          <p:cNvSpPr/>
          <p:nvPr/>
        </p:nvSpPr>
        <p:spPr>
          <a:xfrm>
            <a:off x="9028801" y="2858769"/>
            <a:ext cx="2222608" cy="1938992"/>
          </a:xfrm>
          <a:prstGeom prst="rect">
            <a:avLst/>
          </a:prstGeom>
        </p:spPr>
        <p:txBody>
          <a:bodyPr wrap="square">
            <a:spAutoFit/>
          </a:bodyPr>
          <a:lstStyle/>
          <a:p>
            <a:pPr algn="ctr"/>
            <a:r>
              <a:rPr lang="en-US" sz="2400" dirty="0">
                <a:latin typeface="Times New Roman" panose="02020603050405020304" pitchFamily="18" charset="0"/>
                <a:cs typeface="Times New Roman" panose="02020603050405020304" pitchFamily="18" charset="0"/>
              </a:rPr>
              <a:t>where the software is updated to reflect changing demands.</a:t>
            </a:r>
          </a:p>
        </p:txBody>
      </p:sp>
    </p:spTree>
    <p:extLst>
      <p:ext uri="{BB962C8B-B14F-4D97-AF65-F5344CB8AC3E}">
        <p14:creationId xmlns:p14="http://schemas.microsoft.com/office/powerpoint/2010/main" val="191019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15</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Key Challenges facing Software Engineering</a:t>
            </a:r>
          </a:p>
        </p:txBody>
      </p:sp>
      <p:sp>
        <p:nvSpPr>
          <p:cNvPr id="3" name="Rectangle 2"/>
          <p:cNvSpPr/>
          <p:nvPr/>
        </p:nvSpPr>
        <p:spPr>
          <a:xfrm>
            <a:off x="719134" y="1438570"/>
            <a:ext cx="10425116" cy="4924425"/>
          </a:xfrm>
          <a:prstGeom prst="rect">
            <a:avLst/>
          </a:prstGeom>
        </p:spPr>
        <p:txBody>
          <a:bodyPr wrap="square">
            <a:spAutoFit/>
          </a:bodyPr>
          <a:lstStyle/>
          <a:p>
            <a:pPr marL="342900" indent="-342900">
              <a:spcAft>
                <a:spcPts val="12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Any company is going to develop new software it should deal with these key challenges</a:t>
            </a:r>
          </a:p>
          <a:p>
            <a:pPr marL="685800" indent="-342900">
              <a:spcAft>
                <a:spcPts val="1200"/>
              </a:spcAft>
              <a:buFont typeface="+mj-lt"/>
              <a:buAutoNum type="arabicPeriod"/>
            </a:pPr>
            <a:r>
              <a:rPr lang="en-US" sz="2400" dirty="0">
                <a:latin typeface="Times New Roman" panose="02020603050405020304" pitchFamily="18" charset="0"/>
                <a:cs typeface="Times New Roman" panose="02020603050405020304" pitchFamily="18" charset="0"/>
              </a:rPr>
              <a:t>Coping </a:t>
            </a:r>
            <a:r>
              <a:rPr lang="ar-EG" sz="2400" dirty="0">
                <a:latin typeface="Times New Roman" panose="02020603050405020304" pitchFamily="18" charset="0"/>
                <a:cs typeface="Times New Roman" panose="02020603050405020304" pitchFamily="18" charset="0"/>
              </a:rPr>
              <a:t>التاقلم</a:t>
            </a:r>
            <a:r>
              <a:rPr lang="en-US" sz="2400" dirty="0">
                <a:latin typeface="Times New Roman" panose="02020603050405020304" pitchFamily="18" charset="0"/>
                <a:cs typeface="Times New Roman" panose="02020603050405020304" pitchFamily="18" charset="0"/>
              </a:rPr>
              <a:t>with increasing diversity	 		</a:t>
            </a:r>
            <a:r>
              <a:rPr lang="en-US" sz="2400" b="1" dirty="0">
                <a:solidFill>
                  <a:schemeClr val="accent2">
                    <a:lumMod val="75000"/>
                  </a:schemeClr>
                </a:solidFill>
                <a:latin typeface="Times New Roman" panose="02020603050405020304" pitchFamily="18" charset="0"/>
                <a:cs typeface="Times New Roman" panose="02020603050405020304" pitchFamily="18" charset="0"/>
              </a:rPr>
              <a:t>(Heterogeneity)</a:t>
            </a:r>
          </a:p>
          <a:p>
            <a:pPr marL="742950">
              <a:spcAft>
                <a:spcPts val="1200"/>
              </a:spcAft>
            </a:pPr>
            <a:r>
              <a:rPr lang="en-US" sz="2400" dirty="0">
                <a:latin typeface="Times New Roman" panose="02020603050405020304" pitchFamily="18" charset="0"/>
                <a:cs typeface="Times New Roman" panose="02020603050405020304" pitchFamily="18" charset="0"/>
              </a:rPr>
              <a:t>The diversity of software and hardware platforms and fast changing in technology should not affect the developing software.</a:t>
            </a:r>
          </a:p>
          <a:p>
            <a:pPr marL="800100" indent="-457200">
              <a:spcAft>
                <a:spcPts val="1200"/>
              </a:spcAft>
              <a:buFont typeface="+mj-lt"/>
              <a:buAutoNum type="arabicPeriod" startAt="2"/>
            </a:pPr>
            <a:r>
              <a:rPr lang="en-US" sz="2400" dirty="0">
                <a:latin typeface="Times New Roman" panose="02020603050405020304" pitchFamily="18" charset="0"/>
                <a:cs typeface="Times New Roman" panose="02020603050405020304" pitchFamily="18" charset="0"/>
              </a:rPr>
              <a:t>Demands for reduced delivery times  			</a:t>
            </a:r>
            <a:r>
              <a:rPr lang="en-US" sz="2400" b="1" dirty="0">
                <a:solidFill>
                  <a:schemeClr val="accent2">
                    <a:lumMod val="75000"/>
                  </a:schemeClr>
                </a:solidFill>
                <a:latin typeface="Times New Roman" panose="02020603050405020304" pitchFamily="18" charset="0"/>
                <a:cs typeface="Times New Roman" panose="02020603050405020304" pitchFamily="18" charset="0"/>
              </a:rPr>
              <a:t>(Delivery)</a:t>
            </a:r>
          </a:p>
          <a:p>
            <a:pPr marL="742950"/>
            <a:r>
              <a:rPr lang="en-GB" altLang="en-US" sz="2400" dirty="0">
                <a:latin typeface="Times New Roman" panose="02020603050405020304" pitchFamily="18" charset="0"/>
                <a:cs typeface="Times New Roman" panose="02020603050405020304" pitchFamily="18" charset="0"/>
              </a:rPr>
              <a:t>Developing techniques that lead to faster delivery of software.</a:t>
            </a:r>
            <a:endParaRPr lang="en-US" sz="2400" dirty="0">
              <a:latin typeface="Times New Roman" panose="02020603050405020304" pitchFamily="18" charset="0"/>
              <a:cs typeface="Times New Roman" panose="02020603050405020304" pitchFamily="18" charset="0"/>
            </a:endParaRPr>
          </a:p>
          <a:p>
            <a:pPr marL="800100" indent="-457200">
              <a:buFont typeface="+mj-lt"/>
              <a:buAutoNum type="arabicPeriod" startAt="2"/>
            </a:pPr>
            <a:endParaRPr lang="en-US" sz="2400" dirty="0">
              <a:latin typeface="Times New Roman" panose="02020603050405020304" pitchFamily="18" charset="0"/>
              <a:cs typeface="Times New Roman" panose="02020603050405020304" pitchFamily="18" charset="0"/>
            </a:endParaRPr>
          </a:p>
          <a:p>
            <a:pPr marL="800100" indent="-457200">
              <a:spcAft>
                <a:spcPts val="1200"/>
              </a:spcAft>
              <a:buFont typeface="+mj-lt"/>
              <a:buAutoNum type="arabicPeriod" startAt="3"/>
            </a:pPr>
            <a:r>
              <a:rPr lang="en-US" sz="2400" dirty="0">
                <a:latin typeface="Times New Roman" panose="02020603050405020304" pitchFamily="18" charset="0"/>
                <a:cs typeface="Times New Roman" panose="02020603050405020304" pitchFamily="18" charset="0"/>
              </a:rPr>
              <a:t>Developing trustworthy software.  			</a:t>
            </a:r>
            <a:r>
              <a:rPr lang="en-US" sz="2400" b="1" dirty="0">
                <a:solidFill>
                  <a:schemeClr val="accent2">
                    <a:lumMod val="75000"/>
                  </a:schemeClr>
                </a:solidFill>
                <a:latin typeface="Times New Roman" panose="02020603050405020304" pitchFamily="18" charset="0"/>
                <a:cs typeface="Times New Roman" panose="02020603050405020304" pitchFamily="18" charset="0"/>
              </a:rPr>
              <a:t>(Trust)</a:t>
            </a:r>
          </a:p>
          <a:p>
            <a:pPr marL="742950"/>
            <a:r>
              <a:rPr lang="en-GB" altLang="en-US" sz="2400" dirty="0">
                <a:latin typeface="Times New Roman" panose="02020603050405020304" pitchFamily="18" charset="0"/>
                <a:cs typeface="Times New Roman" panose="02020603050405020304" pitchFamily="18" charset="0"/>
              </a:rPr>
              <a:t>Developing techniques that demonstrate that software can be trusted by its users.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8426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16</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Software Costs</a:t>
            </a:r>
          </a:p>
        </p:txBody>
      </p:sp>
      <p:sp>
        <p:nvSpPr>
          <p:cNvPr id="6" name="Rectangle 5"/>
          <p:cNvSpPr txBox="1">
            <a:spLocks noChangeArrowheads="1"/>
          </p:cNvSpPr>
          <p:nvPr/>
        </p:nvSpPr>
        <p:spPr>
          <a:xfrm>
            <a:off x="801688" y="1619250"/>
            <a:ext cx="10185400" cy="4381499"/>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buFont typeface="Wingdings" panose="05000000000000000000" pitchFamily="2" charset="2"/>
              <a:buChar char="§"/>
            </a:pPr>
            <a:r>
              <a:rPr lang="en-GB" altLang="en-US" sz="2400" dirty="0"/>
              <a:t>Roughly 60% of costs are development costs, 40% are testing costs. For custom software, evolution costs often exceed development costs.</a:t>
            </a:r>
          </a:p>
          <a:p>
            <a:pPr algn="just"/>
            <a:endParaRPr lang="en-GB" altLang="en-US" sz="2400" dirty="0"/>
          </a:p>
          <a:p>
            <a:pPr marL="342900" indent="-342900" algn="just">
              <a:buFont typeface="Wingdings" panose="05000000000000000000" pitchFamily="2" charset="2"/>
              <a:buChar char="§"/>
            </a:pPr>
            <a:r>
              <a:rPr lang="en-GB" altLang="en-US" sz="2400" dirty="0"/>
              <a:t>Costs vary depending on the </a:t>
            </a:r>
            <a:r>
              <a:rPr lang="en-GB" altLang="en-US" sz="2400" b="1" dirty="0"/>
              <a:t>type</a:t>
            </a:r>
            <a:r>
              <a:rPr lang="en-GB" altLang="en-US" sz="2400" dirty="0"/>
              <a:t> of system being developed and the requirements of system attributes such as performance and system reliability.</a:t>
            </a:r>
          </a:p>
          <a:p>
            <a:pPr algn="just"/>
            <a:endParaRPr lang="en-GB" altLang="en-US" sz="2400" dirty="0"/>
          </a:p>
          <a:p>
            <a:pPr marL="342900" indent="-342900" algn="l">
              <a:spcAft>
                <a:spcPts val="3000"/>
              </a:spcAft>
              <a:buFont typeface="Wingdings" panose="05000000000000000000" pitchFamily="2" charset="2"/>
              <a:buChar char="§"/>
            </a:pPr>
            <a:r>
              <a:rPr lang="en-GB" altLang="en-US" sz="2400" dirty="0"/>
              <a:t>Distribution of costs depends on the </a:t>
            </a:r>
            <a:r>
              <a:rPr lang="en-GB" altLang="en-US" sz="2400" b="1" dirty="0"/>
              <a:t>development model </a:t>
            </a:r>
            <a:r>
              <a:rPr lang="en-GB" altLang="en-US" sz="2400" dirty="0"/>
              <a:t>that is used.</a:t>
            </a:r>
          </a:p>
          <a:p>
            <a:pPr marL="342900" indent="-342900" algn="l">
              <a:buFont typeface="Wingdings" panose="05000000000000000000" pitchFamily="2" charset="2"/>
              <a:buChar char="§"/>
            </a:pPr>
            <a:r>
              <a:rPr lang="en-GB" sz="2400" dirty="0"/>
              <a:t>Software engineering is concerned with </a:t>
            </a:r>
            <a:r>
              <a:rPr lang="en-GB" sz="2400" b="1" dirty="0"/>
              <a:t>cost-effective </a:t>
            </a:r>
            <a:r>
              <a:rPr lang="en-GB" sz="2400" dirty="0"/>
              <a:t>software development.</a:t>
            </a:r>
          </a:p>
          <a:p>
            <a:pPr marL="342900" indent="-342900" algn="l">
              <a:buFont typeface="Wingdings" panose="05000000000000000000" pitchFamily="2" charset="2"/>
              <a:buChar char="§"/>
            </a:pPr>
            <a:endParaRPr lang="en-GB" altLang="en-US" sz="2400" dirty="0"/>
          </a:p>
        </p:txBody>
      </p:sp>
    </p:spTree>
    <p:extLst>
      <p:ext uri="{BB962C8B-B14F-4D97-AF65-F5344CB8AC3E}">
        <p14:creationId xmlns:p14="http://schemas.microsoft.com/office/powerpoint/2010/main" val="1142560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17</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Best Software Engineering Techniques and Methods</a:t>
            </a:r>
          </a:p>
        </p:txBody>
      </p:sp>
      <p:sp>
        <p:nvSpPr>
          <p:cNvPr id="3" name="Rectangle 2"/>
          <p:cNvSpPr/>
          <p:nvPr/>
        </p:nvSpPr>
        <p:spPr>
          <a:xfrm>
            <a:off x="719129" y="1431879"/>
            <a:ext cx="10196521" cy="4930581"/>
          </a:xfrm>
          <a:prstGeom prst="rect">
            <a:avLst/>
          </a:prstGeom>
        </p:spPr>
        <p:txBody>
          <a:bodyPr wrap="square">
            <a:spAutoFit/>
          </a:bodyPr>
          <a:lstStyle/>
          <a:p>
            <a:pPr marL="342900" indent="-342900" algn="just">
              <a:lnSpc>
                <a:spcPct val="120000"/>
              </a:lnSpc>
              <a:spcAft>
                <a:spcPts val="24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While all software projects have to be professionally managed and developed, </a:t>
            </a:r>
            <a:r>
              <a:rPr lang="en-US" sz="2400" b="1" dirty="0">
                <a:latin typeface="Times New Roman" panose="02020603050405020304" pitchFamily="18" charset="0"/>
                <a:cs typeface="Times New Roman" panose="02020603050405020304" pitchFamily="18" charset="0"/>
              </a:rPr>
              <a:t>different types of software systems require different development techniques.</a:t>
            </a:r>
          </a:p>
          <a:p>
            <a:pPr marL="342900" indent="-342900">
              <a:spcAft>
                <a:spcPts val="24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You can’t, therefore, say that one method is better than another.</a:t>
            </a:r>
          </a:p>
          <a:p>
            <a:pPr marL="342900" indent="-342900">
              <a:lnSpc>
                <a:spcPct val="120000"/>
              </a:lnSpc>
              <a:spcAft>
                <a:spcPts val="2400"/>
              </a:spcAf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There are </a:t>
            </a:r>
            <a:r>
              <a:rPr lang="en-US" sz="2400" b="1" dirty="0">
                <a:latin typeface="Times New Roman" panose="02020603050405020304" pitchFamily="18" charset="0"/>
                <a:cs typeface="Times New Roman" panose="02020603050405020304" pitchFamily="18" charset="0"/>
              </a:rPr>
              <a:t>no universal </a:t>
            </a:r>
            <a:r>
              <a:rPr lang="en-US" sz="2400" dirty="0">
                <a:latin typeface="Times New Roman" panose="02020603050405020304" pitchFamily="18" charset="0"/>
                <a:cs typeface="Times New Roman" panose="02020603050405020304" pitchFamily="18" charset="0"/>
              </a:rPr>
              <a:t>software engineering methods and techniques that are suitable for all systems and all companies. </a:t>
            </a:r>
          </a:p>
          <a:p>
            <a:pPr marL="342900" indent="-342900">
              <a:lnSpc>
                <a:spcPct val="120000"/>
              </a:lnSpc>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The </a:t>
            </a:r>
            <a:r>
              <a:rPr lang="en-US" sz="2400" b="1" u="sng" dirty="0">
                <a:solidFill>
                  <a:srgbClr val="0072C7"/>
                </a:solidFill>
                <a:latin typeface="Times New Roman" panose="02020603050405020304" pitchFamily="18" charset="0"/>
                <a:cs typeface="Times New Roman" panose="02020603050405020304" pitchFamily="18" charset="0"/>
              </a:rPr>
              <a:t>key factor </a:t>
            </a:r>
            <a:r>
              <a:rPr lang="en-US" sz="2400" dirty="0">
                <a:latin typeface="Times New Roman" panose="02020603050405020304" pitchFamily="18" charset="0"/>
                <a:cs typeface="Times New Roman" panose="02020603050405020304" pitchFamily="18" charset="0"/>
              </a:rPr>
              <a:t>in choosing software engineering methods and techniques is the </a:t>
            </a:r>
            <a:r>
              <a:rPr lang="en-US" sz="2400" b="1" u="sng" dirty="0">
                <a:solidFill>
                  <a:srgbClr val="0072C7"/>
                </a:solidFill>
                <a:latin typeface="Times New Roman" panose="02020603050405020304" pitchFamily="18" charset="0"/>
                <a:cs typeface="Times New Roman" panose="02020603050405020304" pitchFamily="18" charset="0"/>
              </a:rPr>
              <a:t>type of application </a:t>
            </a:r>
            <a:r>
              <a:rPr lang="en-US" sz="2400" dirty="0">
                <a:latin typeface="Times New Roman" panose="02020603050405020304" pitchFamily="18" charset="0"/>
                <a:cs typeface="Times New Roman" panose="02020603050405020304" pitchFamily="18" charset="0"/>
              </a:rPr>
              <a:t>being developed.</a:t>
            </a:r>
            <a:br>
              <a:rPr lang="en-US" sz="2400" dirty="0"/>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6203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18</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Different Types of Application</a:t>
            </a:r>
          </a:p>
        </p:txBody>
      </p:sp>
      <p:sp>
        <p:nvSpPr>
          <p:cNvPr id="3" name="Rectangle 2"/>
          <p:cNvSpPr/>
          <p:nvPr/>
        </p:nvSpPr>
        <p:spPr>
          <a:xfrm>
            <a:off x="719129" y="1431879"/>
            <a:ext cx="10196521" cy="4924425"/>
          </a:xfrm>
          <a:prstGeom prst="rect">
            <a:avLst/>
          </a:prstGeom>
        </p:spPr>
        <p:txBody>
          <a:bodyPr wrap="square">
            <a:spAutoFit/>
          </a:bodyPr>
          <a:lstStyle/>
          <a:p>
            <a:pPr marL="457200" indent="-457200">
              <a:spcAft>
                <a:spcPts val="1200"/>
              </a:spcAft>
              <a:buFont typeface="+mj-lt"/>
              <a:buAutoNum type="arabicPeriod"/>
            </a:pPr>
            <a:r>
              <a:rPr lang="en-US" sz="2400" b="1" dirty="0">
                <a:solidFill>
                  <a:schemeClr val="accent2">
                    <a:lumMod val="75000"/>
                  </a:schemeClr>
                </a:solidFill>
                <a:latin typeface="Times New Roman" panose="02020603050405020304" pitchFamily="18" charset="0"/>
                <a:cs typeface="Times New Roman" panose="02020603050405020304" pitchFamily="18" charset="0"/>
              </a:rPr>
              <a:t>Stand-alone applications</a:t>
            </a:r>
          </a:p>
          <a:p>
            <a:pPr marL="400050" algn="just">
              <a:spcAft>
                <a:spcPts val="1200"/>
              </a:spcAft>
            </a:pPr>
            <a:r>
              <a:rPr lang="en-US" sz="2400" dirty="0">
                <a:latin typeface="Times New Roman" panose="02020603050405020304" pitchFamily="18" charset="0"/>
                <a:cs typeface="Times New Roman" panose="02020603050405020304" pitchFamily="18" charset="0"/>
              </a:rPr>
              <a:t>They are designed to operate independently on a local computer </a:t>
            </a:r>
            <a:r>
              <a:rPr lang="en-US" sz="2400" dirty="0">
                <a:solidFill>
                  <a:srgbClr val="FF0000"/>
                </a:solidFill>
                <a:latin typeface="Times New Roman" panose="02020603050405020304" pitchFamily="18" charset="0"/>
                <a:cs typeface="Times New Roman" panose="02020603050405020304" pitchFamily="18" charset="0"/>
              </a:rPr>
              <a:t>without requiring a network connection</a:t>
            </a:r>
            <a:r>
              <a:rPr lang="en-US" sz="2400" dirty="0">
                <a:latin typeface="Times New Roman" panose="02020603050405020304" pitchFamily="18" charset="0"/>
                <a:cs typeface="Times New Roman" panose="02020603050405020304" pitchFamily="18" charset="0"/>
              </a:rPr>
              <a:t>. They include all the necessary components and functionalities within the application itself. </a:t>
            </a:r>
          </a:p>
          <a:p>
            <a:pPr marL="400050" algn="just">
              <a:spcAft>
                <a:spcPts val="1200"/>
              </a:spcAft>
            </a:pPr>
            <a:r>
              <a:rPr lang="en-US" sz="2400" b="1" i="1" dirty="0">
                <a:latin typeface="Times New Roman" panose="02020603050405020304" pitchFamily="18" charset="0"/>
                <a:cs typeface="Times New Roman" panose="02020603050405020304" pitchFamily="18" charset="0"/>
              </a:rPr>
              <a:t>Examples: </a:t>
            </a:r>
            <a:r>
              <a:rPr lang="en-US" sz="2400" dirty="0">
                <a:latin typeface="Times New Roman" panose="02020603050405020304" pitchFamily="18" charset="0"/>
                <a:cs typeface="Times New Roman" panose="02020603050405020304" pitchFamily="18" charset="0"/>
              </a:rPr>
              <a:t>office applications on a PC, photo manipulation software, etc.</a:t>
            </a:r>
          </a:p>
          <a:p>
            <a:pPr marL="457200" indent="-457200">
              <a:spcAft>
                <a:spcPts val="1200"/>
              </a:spcAft>
              <a:buFont typeface="+mj-lt"/>
              <a:buAutoNum type="arabicPeriod" startAt="2"/>
            </a:pPr>
            <a:r>
              <a:rPr lang="en-US" sz="2400" b="1" dirty="0">
                <a:solidFill>
                  <a:schemeClr val="accent2">
                    <a:lumMod val="75000"/>
                  </a:schemeClr>
                </a:solidFill>
                <a:latin typeface="Times New Roman" panose="02020603050405020304" pitchFamily="18" charset="0"/>
                <a:cs typeface="Times New Roman" panose="02020603050405020304" pitchFamily="18" charset="0"/>
              </a:rPr>
              <a:t>Embedded control systems</a:t>
            </a:r>
          </a:p>
          <a:p>
            <a:pPr marL="400050">
              <a:spcAft>
                <a:spcPts val="1200"/>
              </a:spcAft>
            </a:pPr>
            <a:r>
              <a:rPr lang="en-US" sz="2400" dirty="0">
                <a:latin typeface="Times New Roman" panose="02020603050405020304" pitchFamily="18" charset="0"/>
                <a:cs typeface="Times New Roman" panose="02020603050405020304" pitchFamily="18" charset="0"/>
              </a:rPr>
              <a:t>They are specialized software systems designed to control and </a:t>
            </a:r>
            <a:r>
              <a:rPr lang="en-US" sz="2400" dirty="0">
                <a:solidFill>
                  <a:srgbClr val="FF0000"/>
                </a:solidFill>
                <a:latin typeface="Times New Roman" panose="02020603050405020304" pitchFamily="18" charset="0"/>
                <a:cs typeface="Times New Roman" panose="02020603050405020304" pitchFamily="18" charset="0"/>
              </a:rPr>
              <a:t>manage hardware devices</a:t>
            </a:r>
            <a:r>
              <a:rPr lang="en-US" sz="2400" dirty="0">
                <a:latin typeface="Times New Roman" panose="02020603050405020304" pitchFamily="18" charset="0"/>
                <a:cs typeface="Times New Roman" panose="02020603050405020304" pitchFamily="18" charset="0"/>
              </a:rPr>
              <a:t>. They are tailored for performance and integration with the hardware components.</a:t>
            </a:r>
          </a:p>
          <a:p>
            <a:pPr marL="400050" algn="just">
              <a:spcAft>
                <a:spcPts val="1200"/>
              </a:spcAft>
            </a:pPr>
            <a:r>
              <a:rPr lang="en-US" sz="2400" b="1" i="1" dirty="0">
                <a:latin typeface="Times New Roman" panose="02020603050405020304" pitchFamily="18" charset="0"/>
                <a:cs typeface="Times New Roman" panose="02020603050405020304" pitchFamily="18" charset="0"/>
              </a:rPr>
              <a:t>Examples</a:t>
            </a:r>
            <a:r>
              <a:rPr lang="en-US" sz="2400" dirty="0">
                <a:latin typeface="Times New Roman" panose="02020603050405020304" pitchFamily="18" charset="0"/>
                <a:cs typeface="Times New Roman" panose="02020603050405020304" pitchFamily="18" charset="0"/>
              </a:rPr>
              <a:t>: software that controls anti-lock braking </a:t>
            </a:r>
            <a:r>
              <a:rPr lang="ar-EG" sz="2400" dirty="0">
                <a:latin typeface="Times New Roman" panose="02020603050405020304" pitchFamily="18" charset="0"/>
                <a:cs typeface="Times New Roman" panose="02020603050405020304" pitchFamily="18" charset="0"/>
              </a:rPr>
              <a:t>منع انغلاق المكابح </a:t>
            </a:r>
            <a:r>
              <a:rPr lang="en-US" sz="2400" dirty="0">
                <a:latin typeface="Times New Roman" panose="02020603050405020304" pitchFamily="18" charset="0"/>
                <a:cs typeface="Times New Roman" panose="02020603050405020304" pitchFamily="18" charset="0"/>
              </a:rPr>
              <a:t>in a car, and software in a microwave oven to control the cooking process.</a:t>
            </a:r>
          </a:p>
        </p:txBody>
      </p:sp>
    </p:spTree>
    <p:extLst>
      <p:ext uri="{BB962C8B-B14F-4D97-AF65-F5344CB8AC3E}">
        <p14:creationId xmlns:p14="http://schemas.microsoft.com/office/powerpoint/2010/main" val="2861359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19</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Different Types of Application</a:t>
            </a:r>
          </a:p>
        </p:txBody>
      </p:sp>
      <p:sp>
        <p:nvSpPr>
          <p:cNvPr id="3" name="Rectangle 2"/>
          <p:cNvSpPr/>
          <p:nvPr/>
        </p:nvSpPr>
        <p:spPr>
          <a:xfrm>
            <a:off x="719129" y="1431879"/>
            <a:ext cx="10410834" cy="2616101"/>
          </a:xfrm>
          <a:prstGeom prst="rect">
            <a:avLst/>
          </a:prstGeom>
        </p:spPr>
        <p:txBody>
          <a:bodyPr wrap="square">
            <a:spAutoFit/>
          </a:bodyPr>
          <a:lstStyle/>
          <a:p>
            <a:pPr marL="457200" indent="-457200">
              <a:spcAft>
                <a:spcPts val="1200"/>
              </a:spcAft>
              <a:buFont typeface="+mj-lt"/>
              <a:buAutoNum type="arabicPeriod" startAt="3"/>
            </a:pPr>
            <a:r>
              <a:rPr lang="en-US" sz="2400" b="1" dirty="0">
                <a:solidFill>
                  <a:schemeClr val="accent2">
                    <a:lumMod val="75000"/>
                  </a:schemeClr>
                </a:solidFill>
                <a:latin typeface="Times New Roman" panose="02020603050405020304" pitchFamily="18" charset="0"/>
                <a:cs typeface="Times New Roman" panose="02020603050405020304" pitchFamily="18" charset="0"/>
              </a:rPr>
              <a:t>Interactive transaction-based applications</a:t>
            </a:r>
          </a:p>
          <a:p>
            <a:pPr marL="400050" algn="just">
              <a:spcAft>
                <a:spcPts val="600"/>
              </a:spcAft>
            </a:pPr>
            <a:r>
              <a:rPr lang="en-US" sz="2400" dirty="0">
                <a:latin typeface="Times New Roman" panose="02020603050405020304" pitchFamily="18" charset="0"/>
                <a:cs typeface="Times New Roman" panose="02020603050405020304" pitchFamily="18" charset="0"/>
              </a:rPr>
              <a:t>They are designed to allow users to interact with a </a:t>
            </a:r>
            <a:r>
              <a:rPr lang="en-US" sz="2400" dirty="0">
                <a:solidFill>
                  <a:srgbClr val="FF0000"/>
                </a:solidFill>
                <a:latin typeface="Times New Roman" panose="02020603050405020304" pitchFamily="18" charset="0"/>
                <a:cs typeface="Times New Roman" panose="02020603050405020304" pitchFamily="18" charset="0"/>
              </a:rPr>
              <a:t>remote system </a:t>
            </a:r>
            <a:r>
              <a:rPr lang="en-US" sz="2400" dirty="0">
                <a:latin typeface="Times New Roman" panose="02020603050405020304" pitchFamily="18" charset="0"/>
                <a:cs typeface="Times New Roman" panose="02020603050405020304" pitchFamily="18" charset="0"/>
              </a:rPr>
              <a:t>through their own PCs or terminals. These applications enable real-time user interaction with a remote system. Users can perform actions, make queries, and receive responses from the system. </a:t>
            </a:r>
          </a:p>
          <a:p>
            <a:pPr marL="400050" algn="just">
              <a:spcAft>
                <a:spcPts val="1200"/>
              </a:spcAft>
            </a:pPr>
            <a:r>
              <a:rPr lang="en-US" sz="2400" b="1" i="1" dirty="0">
                <a:latin typeface="Times New Roman" panose="02020603050405020304" pitchFamily="18" charset="0"/>
                <a:cs typeface="Times New Roman" panose="02020603050405020304" pitchFamily="18" charset="0"/>
              </a:rPr>
              <a:t>Examples:</a:t>
            </a:r>
            <a:r>
              <a:rPr lang="en-US" sz="2400" dirty="0">
                <a:latin typeface="Times New Roman" panose="02020603050405020304" pitchFamily="18" charset="0"/>
                <a:cs typeface="Times New Roman" panose="02020603050405020304" pitchFamily="18" charset="0"/>
              </a:rPr>
              <a:t> e-commerce applications (e.g. Amazon), online banking systems.</a:t>
            </a:r>
          </a:p>
        </p:txBody>
      </p:sp>
      <p:sp>
        <p:nvSpPr>
          <p:cNvPr id="5" name="Rectangle 4"/>
          <p:cNvSpPr/>
          <p:nvPr/>
        </p:nvSpPr>
        <p:spPr>
          <a:xfrm>
            <a:off x="719128" y="4021191"/>
            <a:ext cx="10410835" cy="2539157"/>
          </a:xfrm>
          <a:prstGeom prst="rect">
            <a:avLst/>
          </a:prstGeom>
        </p:spPr>
        <p:txBody>
          <a:bodyPr wrap="square">
            <a:spAutoFit/>
          </a:bodyPr>
          <a:lstStyle/>
          <a:p>
            <a:pPr marL="457200" indent="-457200">
              <a:spcAft>
                <a:spcPts val="1200"/>
              </a:spcAft>
              <a:buFont typeface="+mj-lt"/>
              <a:buAutoNum type="arabicPeriod" startAt="4"/>
            </a:pPr>
            <a:r>
              <a:rPr lang="en-US" sz="2400" b="1" dirty="0">
                <a:solidFill>
                  <a:schemeClr val="accent2">
                    <a:lumMod val="75000"/>
                  </a:schemeClr>
                </a:solidFill>
                <a:latin typeface="Times New Roman" panose="02020603050405020304" pitchFamily="18" charset="0"/>
                <a:cs typeface="Times New Roman" panose="02020603050405020304" pitchFamily="18" charset="0"/>
              </a:rPr>
              <a:t>Batch processing systems</a:t>
            </a:r>
          </a:p>
          <a:p>
            <a:pPr marL="400050" algn="just">
              <a:spcAft>
                <a:spcPts val="600"/>
              </a:spcAft>
            </a:pPr>
            <a:r>
              <a:rPr lang="en-US" sz="2400" dirty="0">
                <a:latin typeface="Times New Roman" panose="02020603050405020304" pitchFamily="18" charset="0"/>
                <a:cs typeface="Times New Roman" panose="02020603050405020304" pitchFamily="18" charset="0"/>
              </a:rPr>
              <a:t>These are business systems that are designed to process data in large batches rather than in real time. This approach is often used for tasks that don't require immediate processing. They process large numbers of individual inputs to create corresponding outputs. </a:t>
            </a:r>
          </a:p>
          <a:p>
            <a:pPr marL="400050" algn="just">
              <a:spcAft>
                <a:spcPts val="1200"/>
              </a:spcAft>
            </a:pPr>
            <a:r>
              <a:rPr lang="en-US" sz="2400" b="1" i="1" dirty="0">
                <a:latin typeface="Times New Roman" panose="02020603050405020304" pitchFamily="18" charset="0"/>
                <a:cs typeface="Times New Roman" panose="02020603050405020304" pitchFamily="18" charset="0"/>
              </a:rPr>
              <a:t>Examples:</a:t>
            </a:r>
            <a:r>
              <a:rPr lang="en-US" sz="2400" dirty="0">
                <a:latin typeface="Times New Roman" panose="02020603050405020304" pitchFamily="18" charset="0"/>
                <a:cs typeface="Times New Roman" panose="02020603050405020304" pitchFamily="18" charset="0"/>
              </a:rPr>
              <a:t> include periodic billing systems (</a:t>
            </a:r>
            <a:r>
              <a:rPr lang="en-US" sz="2400" dirty="0">
                <a:solidFill>
                  <a:srgbClr val="FF0000"/>
                </a:solidFill>
                <a:latin typeface="Times New Roman" panose="02020603050405020304" pitchFamily="18" charset="0"/>
                <a:cs typeface="Times New Roman" panose="02020603050405020304" pitchFamily="18" charset="0"/>
              </a:rPr>
              <a:t>phone billing systems</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86110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a:t>
            </a:fld>
            <a:endParaRPr lang="en-US" dirty="0"/>
          </a:p>
        </p:txBody>
      </p:sp>
      <p:sp>
        <p:nvSpPr>
          <p:cNvPr id="2" name="Rectangle 1"/>
          <p:cNvSpPr/>
          <p:nvPr/>
        </p:nvSpPr>
        <p:spPr>
          <a:xfrm>
            <a:off x="469387" y="424934"/>
            <a:ext cx="3684022" cy="584775"/>
          </a:xfrm>
          <a:prstGeom prst="rect">
            <a:avLst/>
          </a:prstGeom>
        </p:spPr>
        <p:txBody>
          <a:bodyPr wrap="none">
            <a:spAutoFit/>
          </a:bodyPr>
          <a:lstStyle/>
          <a:p>
            <a:pPr lvl="0">
              <a:spcBef>
                <a:spcPts val="640"/>
              </a:spcBef>
              <a:buClr>
                <a:schemeClr val="dk1"/>
              </a:buClr>
              <a:buSzPts val="3200"/>
            </a:pPr>
            <a:r>
              <a:rPr lang="en-US" sz="3200" b="1" dirty="0">
                <a:solidFill>
                  <a:schemeClr val="accent1"/>
                </a:solidFill>
                <a:latin typeface="Times New Roman" panose="02020603050405020304" pitchFamily="18" charset="0"/>
                <a:ea typeface="+mj-ea"/>
                <a:cs typeface="Times New Roman" panose="02020603050405020304" pitchFamily="18" charset="0"/>
              </a:rPr>
              <a:t>Course Information</a:t>
            </a:r>
          </a:p>
        </p:txBody>
      </p:sp>
      <p:sp>
        <p:nvSpPr>
          <p:cNvPr id="3" name="Rectangle 2"/>
          <p:cNvSpPr/>
          <p:nvPr/>
        </p:nvSpPr>
        <p:spPr>
          <a:xfrm>
            <a:off x="519881" y="1381985"/>
            <a:ext cx="1462260" cy="492443"/>
          </a:xfrm>
          <a:prstGeom prst="rect">
            <a:avLst/>
          </a:prstGeom>
        </p:spPr>
        <p:txBody>
          <a:bodyPr wrap="none">
            <a:spAutoFit/>
          </a:bodyPr>
          <a:lstStyle/>
          <a:p>
            <a:pPr algn="ctr">
              <a:spcBef>
                <a:spcPts val="640"/>
              </a:spcBef>
              <a:buClr>
                <a:schemeClr val="dk1"/>
              </a:buClr>
              <a:buSzPts val="3200"/>
            </a:pPr>
            <a:r>
              <a:rPr lang="en-US" sz="2600" b="1" dirty="0">
                <a:solidFill>
                  <a:schemeClr val="accent1"/>
                </a:solidFill>
                <a:latin typeface="Times New Roman" panose="02020603050405020304" pitchFamily="18" charset="0"/>
                <a:ea typeface="+mj-ea"/>
                <a:cs typeface="Times New Roman" panose="02020603050405020304" pitchFamily="18" charset="0"/>
              </a:rPr>
              <a:t>Contents</a:t>
            </a:r>
          </a:p>
        </p:txBody>
      </p:sp>
      <p:sp>
        <p:nvSpPr>
          <p:cNvPr id="6" name="Rectangle 5"/>
          <p:cNvSpPr/>
          <p:nvPr/>
        </p:nvSpPr>
        <p:spPr>
          <a:xfrm>
            <a:off x="1251011" y="2067598"/>
            <a:ext cx="6096000" cy="4302460"/>
          </a:xfrm>
          <a:prstGeom prst="rect">
            <a:avLst/>
          </a:prstGeom>
        </p:spPr>
        <p:txBody>
          <a:bodyPr>
            <a:spAutoFit/>
          </a:bodyPr>
          <a:lstStyle/>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Introduction to Software Engineering</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Software Processes</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Requirements Engineering</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System Design</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System Modelling</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System Architecture</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Software Testing Strategies</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Software Testing Techniques</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Technical Metrics for Software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7540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20</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Different Types of Application</a:t>
            </a:r>
          </a:p>
        </p:txBody>
      </p:sp>
      <p:sp>
        <p:nvSpPr>
          <p:cNvPr id="3" name="Rectangle 2"/>
          <p:cNvSpPr/>
          <p:nvPr/>
        </p:nvSpPr>
        <p:spPr>
          <a:xfrm>
            <a:off x="719129" y="1431879"/>
            <a:ext cx="10196521" cy="4093428"/>
          </a:xfrm>
          <a:prstGeom prst="rect">
            <a:avLst/>
          </a:prstGeom>
        </p:spPr>
        <p:txBody>
          <a:bodyPr wrap="square">
            <a:spAutoFit/>
          </a:bodyPr>
          <a:lstStyle/>
          <a:p>
            <a:pPr marL="457200" indent="-457200">
              <a:spcAft>
                <a:spcPts val="1200"/>
              </a:spcAft>
              <a:buFont typeface="+mj-lt"/>
              <a:buAutoNum type="arabicPeriod" startAt="5"/>
            </a:pPr>
            <a:r>
              <a:rPr lang="en-US" sz="2400" b="1" dirty="0">
                <a:solidFill>
                  <a:schemeClr val="accent2">
                    <a:lumMod val="75000"/>
                  </a:schemeClr>
                </a:solidFill>
                <a:latin typeface="Times New Roman" panose="02020603050405020304" pitchFamily="18" charset="0"/>
                <a:cs typeface="Times New Roman" panose="02020603050405020304" pitchFamily="18" charset="0"/>
              </a:rPr>
              <a:t>Data collection systems</a:t>
            </a:r>
          </a:p>
          <a:p>
            <a:pPr marL="400050" algn="just">
              <a:spcAft>
                <a:spcPts val="1200"/>
              </a:spcAft>
            </a:pPr>
            <a:r>
              <a:rPr lang="en-US" sz="2400" dirty="0">
                <a:latin typeface="Times New Roman" panose="02020603050405020304" pitchFamily="18" charset="0"/>
                <a:cs typeface="Times New Roman" panose="02020603050405020304" pitchFamily="18" charset="0"/>
              </a:rPr>
              <a:t>These systems are designed to gather data from various sources through sensors and transmit this data to other systems for further processing or analysis. They often operate in challenging environments, such as within engines or remote locations, and the software must be robust enough to handle these conditions while interacting with the sensors effectively.</a:t>
            </a:r>
          </a:p>
          <a:p>
            <a:pPr marL="400050" algn="just">
              <a:spcAft>
                <a:spcPts val="1200"/>
              </a:spcAft>
            </a:pPr>
            <a:r>
              <a:rPr lang="en-US" sz="2400" b="1" i="1" dirty="0">
                <a:latin typeface="Times New Roman" panose="02020603050405020304" pitchFamily="18" charset="0"/>
                <a:cs typeface="Times New Roman" panose="02020603050405020304" pitchFamily="18" charset="0"/>
              </a:rPr>
              <a:t>Examples:</a:t>
            </a:r>
            <a:r>
              <a:rPr lang="en-US" sz="2400" dirty="0">
                <a:latin typeface="Times New Roman" panose="02020603050405020304" pitchFamily="18" charset="0"/>
                <a:cs typeface="Times New Roman" panose="02020603050405020304" pitchFamily="18" charset="0"/>
              </a:rPr>
              <a:t> agricultural systems (use sensors to collect data on soil moisture </a:t>
            </a:r>
            <a:r>
              <a:rPr lang="ar-EG" sz="2400" dirty="0">
                <a:latin typeface="Times New Roman" panose="02020603050405020304" pitchFamily="18" charset="0"/>
                <a:cs typeface="Times New Roman" panose="02020603050405020304" pitchFamily="18" charset="0"/>
              </a:rPr>
              <a:t>رطوبة التربة</a:t>
            </a:r>
            <a:r>
              <a:rPr lang="en-US" sz="2400" dirty="0">
                <a:latin typeface="Times New Roman" panose="02020603050405020304" pitchFamily="18" charset="0"/>
                <a:cs typeface="Times New Roman" panose="02020603050405020304" pitchFamily="18" charset="0"/>
              </a:rPr>
              <a:t>, crop health, and weather conditions) and healthcare monitoring systems ( wearable devices and medical sensors collect data on vital signs such as heart rate, blood glucose levels, and oxygen saturation</a:t>
            </a:r>
            <a:r>
              <a:rPr lang="ar-EG" sz="2400" dirty="0">
                <a:latin typeface="Times New Roman" panose="02020603050405020304" pitchFamily="18" charset="0"/>
                <a:cs typeface="Times New Roman" panose="02020603050405020304" pitchFamily="18" charset="0"/>
              </a:rPr>
              <a:t> تشبع الاكسجين </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25950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21</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Different Types of Application</a:t>
            </a:r>
          </a:p>
        </p:txBody>
      </p:sp>
      <p:sp>
        <p:nvSpPr>
          <p:cNvPr id="3" name="Rectangle 2"/>
          <p:cNvSpPr/>
          <p:nvPr/>
        </p:nvSpPr>
        <p:spPr>
          <a:xfrm>
            <a:off x="719129" y="1431879"/>
            <a:ext cx="10410834" cy="1354217"/>
          </a:xfrm>
          <a:prstGeom prst="rect">
            <a:avLst/>
          </a:prstGeom>
        </p:spPr>
        <p:txBody>
          <a:bodyPr wrap="square">
            <a:spAutoFit/>
          </a:bodyPr>
          <a:lstStyle/>
          <a:p>
            <a:pPr marL="457200" indent="-457200">
              <a:spcAft>
                <a:spcPts val="1200"/>
              </a:spcAft>
              <a:buFont typeface="+mj-lt"/>
              <a:buAutoNum type="arabicPeriod" startAt="6"/>
            </a:pPr>
            <a:r>
              <a:rPr lang="en-GB" sz="2400" b="1" dirty="0">
                <a:solidFill>
                  <a:schemeClr val="accent2">
                    <a:lumMod val="75000"/>
                  </a:schemeClr>
                </a:solidFill>
                <a:latin typeface="Times New Roman" panose="02020603050405020304" pitchFamily="18" charset="0"/>
                <a:cs typeface="Times New Roman" panose="02020603050405020304" pitchFamily="18" charset="0"/>
              </a:rPr>
              <a:t>Entertainment systems </a:t>
            </a:r>
          </a:p>
          <a:p>
            <a:pPr lvl="1"/>
            <a:r>
              <a:rPr lang="en-GB" sz="2400" dirty="0">
                <a:latin typeface="Times New Roman" panose="02020603050405020304" pitchFamily="18" charset="0"/>
                <a:cs typeface="Times New Roman" panose="02020603050405020304" pitchFamily="18" charset="0"/>
              </a:rPr>
              <a:t>These are systems that are primarily for personal use and which are intended to entertain the user.  </a:t>
            </a:r>
          </a:p>
        </p:txBody>
      </p:sp>
      <p:sp>
        <p:nvSpPr>
          <p:cNvPr id="5" name="Rectangle 4"/>
          <p:cNvSpPr/>
          <p:nvPr/>
        </p:nvSpPr>
        <p:spPr>
          <a:xfrm>
            <a:off x="719128" y="2935341"/>
            <a:ext cx="10410835" cy="1723549"/>
          </a:xfrm>
          <a:prstGeom prst="rect">
            <a:avLst/>
          </a:prstGeom>
        </p:spPr>
        <p:txBody>
          <a:bodyPr wrap="square">
            <a:spAutoFit/>
          </a:bodyPr>
          <a:lstStyle/>
          <a:p>
            <a:pPr marL="457200" indent="-457200">
              <a:spcAft>
                <a:spcPts val="1200"/>
              </a:spcAft>
              <a:buFont typeface="+mj-lt"/>
              <a:buAutoNum type="arabicPeriod" startAt="7"/>
            </a:pPr>
            <a:r>
              <a:rPr lang="en-GB" sz="2400" b="1" dirty="0">
                <a:solidFill>
                  <a:schemeClr val="accent2">
                    <a:lumMod val="75000"/>
                  </a:schemeClr>
                </a:solidFill>
                <a:latin typeface="Times New Roman" panose="02020603050405020304" pitchFamily="18" charset="0"/>
                <a:cs typeface="Times New Roman" panose="02020603050405020304" pitchFamily="18" charset="0"/>
              </a:rPr>
              <a:t>Systems for modelling and simulation </a:t>
            </a:r>
            <a:endParaRPr lang="en-US" sz="2400" b="1" dirty="0">
              <a:solidFill>
                <a:schemeClr val="accent2">
                  <a:lumMod val="75000"/>
                </a:schemeClr>
              </a:solidFill>
              <a:latin typeface="Times New Roman" panose="02020603050405020304" pitchFamily="18" charset="0"/>
              <a:cs typeface="Times New Roman" panose="02020603050405020304" pitchFamily="18" charset="0"/>
            </a:endParaRPr>
          </a:p>
          <a:p>
            <a:pPr lvl="1" algn="just"/>
            <a:r>
              <a:rPr lang="en-GB" sz="2400" dirty="0">
                <a:latin typeface="Times New Roman" panose="02020603050405020304" pitchFamily="18" charset="0"/>
                <a:cs typeface="Times New Roman" panose="02020603050405020304" pitchFamily="18" charset="0"/>
              </a:rPr>
              <a:t>These are systems that are developed by scientists and engineers to model physical processes or situations, which include many, separate, interacting objects. </a:t>
            </a:r>
            <a:endParaRPr lang="en-US"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719128" y="4808135"/>
            <a:ext cx="10389126" cy="1354217"/>
          </a:xfrm>
          <a:prstGeom prst="rect">
            <a:avLst/>
          </a:prstGeom>
        </p:spPr>
        <p:txBody>
          <a:bodyPr wrap="none">
            <a:spAutoFit/>
          </a:bodyPr>
          <a:lstStyle/>
          <a:p>
            <a:pPr marL="457200" indent="-457200">
              <a:spcAft>
                <a:spcPts val="1200"/>
              </a:spcAft>
              <a:buFont typeface="+mj-lt"/>
              <a:buAutoNum type="arabicPeriod" startAt="8"/>
            </a:pPr>
            <a:r>
              <a:rPr lang="en-GB" sz="2400" b="1" dirty="0">
                <a:solidFill>
                  <a:schemeClr val="accent2">
                    <a:lumMod val="75000"/>
                  </a:schemeClr>
                </a:solidFill>
                <a:latin typeface="Times New Roman" panose="02020603050405020304" pitchFamily="18" charset="0"/>
                <a:cs typeface="Times New Roman" panose="02020603050405020304" pitchFamily="18" charset="0"/>
              </a:rPr>
              <a:t>Systems of systems</a:t>
            </a:r>
          </a:p>
          <a:p>
            <a:pPr marL="457200" algn="just"/>
            <a:r>
              <a:rPr lang="en-GB" sz="2400" dirty="0">
                <a:latin typeface="Times New Roman" panose="02020603050405020304" pitchFamily="18" charset="0"/>
                <a:cs typeface="Times New Roman" panose="02020603050405020304" pitchFamily="18" charset="0"/>
              </a:rPr>
              <a:t>These are systems that are composed of a number of other software systems. </a:t>
            </a:r>
            <a:endParaRPr lang="en-US" sz="2400" dirty="0">
              <a:latin typeface="Times New Roman" panose="02020603050405020304" pitchFamily="18" charset="0"/>
              <a:cs typeface="Times New Roman" panose="02020603050405020304" pitchFamily="18" charset="0"/>
            </a:endParaRPr>
          </a:p>
          <a:p>
            <a:r>
              <a:rPr lang="en-GB" sz="2400" b="1" dirty="0">
                <a:solidFill>
                  <a:schemeClr val="accent2">
                    <a:lumMod val="75000"/>
                  </a:schemeClr>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922146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22</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Software Engineering and the web</a:t>
            </a:r>
          </a:p>
        </p:txBody>
      </p:sp>
      <p:sp>
        <p:nvSpPr>
          <p:cNvPr id="6" name="Content Placeholder 2"/>
          <p:cNvSpPr>
            <a:spLocks noGrp="1"/>
          </p:cNvSpPr>
          <p:nvPr>
            <p:ph idx="1"/>
          </p:nvPr>
        </p:nvSpPr>
        <p:spPr>
          <a:xfrm>
            <a:off x="742950" y="1600200"/>
            <a:ext cx="9544050" cy="4525963"/>
          </a:xfrm>
        </p:spPr>
        <p:txBody>
          <a:bodyPr>
            <a:normAutofit/>
          </a:bodyPr>
          <a:lstStyle/>
          <a:p>
            <a:pPr marL="342900" indent="-342900" algn="just">
              <a:spcAft>
                <a:spcPts val="1200"/>
              </a:spcAft>
              <a:buFont typeface="Wingdings" panose="05000000000000000000" pitchFamily="2" charset="2"/>
              <a:buChar char="§"/>
            </a:pPr>
            <a:r>
              <a:rPr lang="en-US" sz="2400" dirty="0"/>
              <a:t>The Web is now a platform for running application and organizations are increasingly developing web-based systems rather than local systems.</a:t>
            </a:r>
          </a:p>
          <a:p>
            <a:pPr marL="342900" indent="-342900" algn="just">
              <a:spcAft>
                <a:spcPts val="1800"/>
              </a:spcAft>
              <a:buFont typeface="Wingdings" panose="05000000000000000000" pitchFamily="2" charset="2"/>
              <a:buChar char="§"/>
            </a:pPr>
            <a:r>
              <a:rPr lang="en-US" sz="2400" dirty="0"/>
              <a:t>Web</a:t>
            </a:r>
            <a:r>
              <a:rPr lang="en-US" sz="2400" b="1" dirty="0"/>
              <a:t> services </a:t>
            </a:r>
            <a:r>
              <a:rPr lang="en-US" sz="2400" dirty="0"/>
              <a:t>allow application functionality to be accessed over the web.</a:t>
            </a:r>
          </a:p>
          <a:p>
            <a:pPr marL="342900" indent="-342900" algn="just">
              <a:spcAft>
                <a:spcPts val="1200"/>
              </a:spcAft>
              <a:buFont typeface="Wingdings" panose="05000000000000000000" pitchFamily="2" charset="2"/>
              <a:buChar char="§"/>
            </a:pPr>
            <a:r>
              <a:rPr lang="en-US" sz="2400" b="1" dirty="0"/>
              <a:t>Cloud computing </a:t>
            </a:r>
            <a:r>
              <a:rPr lang="en-US" sz="2400" dirty="0"/>
              <a:t>is an approach to the provision of computer services where applications run remotely on the ‘cloud’. </a:t>
            </a:r>
          </a:p>
          <a:p>
            <a:pPr marL="800100" lvl="1" indent="-342900" algn="l">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Users do not buy software but pay according to use.</a:t>
            </a:r>
          </a:p>
        </p:txBody>
      </p:sp>
    </p:spTree>
    <p:extLst>
      <p:ext uri="{BB962C8B-B14F-4D97-AF65-F5344CB8AC3E}">
        <p14:creationId xmlns:p14="http://schemas.microsoft.com/office/powerpoint/2010/main" val="1343667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6633" y="1042988"/>
            <a:ext cx="10515600" cy="1543050"/>
          </a:xfrm>
        </p:spPr>
        <p:txBody>
          <a:bodyPr/>
          <a:lstStyle/>
          <a:p>
            <a:r>
              <a:rPr lang="en-US" cap="none" dirty="0">
                <a:latin typeface="Times New Roman" panose="02020603050405020304" pitchFamily="18" charset="0"/>
                <a:cs typeface="Times New Roman" panose="02020603050405020304" pitchFamily="18" charset="0"/>
              </a:rPr>
              <a:t>Software Engineering Ethics</a:t>
            </a:r>
            <a:br>
              <a:rPr lang="en-US" cap="none" dirty="0">
                <a:latin typeface="Times New Roman" panose="02020603050405020304" pitchFamily="18" charset="0"/>
                <a:cs typeface="Times New Roman" panose="02020603050405020304" pitchFamily="18" charset="0"/>
              </a:rPr>
            </a:br>
            <a:endParaRPr lang="en-US" cap="none" dirty="0"/>
          </a:p>
        </p:txBody>
      </p:sp>
      <p:sp>
        <p:nvSpPr>
          <p:cNvPr id="3" name="Slide Number Placeholder 2"/>
          <p:cNvSpPr>
            <a:spLocks noGrp="1"/>
          </p:cNvSpPr>
          <p:nvPr>
            <p:ph type="sldNum" sz="quarter" idx="12"/>
          </p:nvPr>
        </p:nvSpPr>
        <p:spPr/>
        <p:txBody>
          <a:bodyPr/>
          <a:lstStyle/>
          <a:p>
            <a:fld id="{9EC71654-96A5-4280-94F3-931C61A9F92C}" type="slidenum">
              <a:rPr lang="en-US" noProof="0" smtClean="0"/>
              <a:pPr/>
              <a:t>23</a:t>
            </a:fld>
            <a:endParaRPr lang="en-US" noProof="0" dirty="0"/>
          </a:p>
        </p:txBody>
      </p:sp>
    </p:spTree>
    <p:extLst>
      <p:ext uri="{BB962C8B-B14F-4D97-AF65-F5344CB8AC3E}">
        <p14:creationId xmlns:p14="http://schemas.microsoft.com/office/powerpoint/2010/main" val="3341782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363696" y="6433067"/>
            <a:ext cx="247279" cy="210040"/>
          </a:xfrm>
        </p:spPr>
        <p:txBody>
          <a:bodyPr/>
          <a:lstStyle/>
          <a:p>
            <a:fld id="{9EC71654-96A5-4280-94F3-931C61A9F92C}" type="slidenum">
              <a:rPr lang="en-US" smtClean="0"/>
              <a:pPr/>
              <a:t>24</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Issues of Professional Responsibility</a:t>
            </a:r>
          </a:p>
        </p:txBody>
      </p:sp>
      <p:sp>
        <p:nvSpPr>
          <p:cNvPr id="6" name="Rectangle 5"/>
          <p:cNvSpPr/>
          <p:nvPr/>
        </p:nvSpPr>
        <p:spPr>
          <a:xfrm>
            <a:off x="647700" y="1439789"/>
            <a:ext cx="10525125" cy="5139869"/>
          </a:xfrm>
          <a:prstGeom prst="rect">
            <a:avLst/>
          </a:prstGeom>
        </p:spPr>
        <p:txBody>
          <a:bodyPr wrap="square">
            <a:spAutoFit/>
          </a:bodyPr>
          <a:lstStyle/>
          <a:p>
            <a:pPr marL="342900" indent="-342900">
              <a:spcAft>
                <a:spcPts val="1200"/>
              </a:spcAft>
              <a:buFont typeface="Wingdings" panose="05000000000000000000" pitchFamily="2" charset="2"/>
              <a:buChar char="§"/>
            </a:pPr>
            <a:r>
              <a:rPr lang="en-US" sz="2400" b="1" dirty="0">
                <a:solidFill>
                  <a:schemeClr val="accent2">
                    <a:lumMod val="75000"/>
                  </a:schemeClr>
                </a:solidFill>
                <a:latin typeface="Times New Roman" panose="02020603050405020304" pitchFamily="18" charset="0"/>
                <a:cs typeface="Times New Roman" panose="02020603050405020304" pitchFamily="18" charset="0"/>
              </a:rPr>
              <a:t>Confidentiality </a:t>
            </a:r>
          </a:p>
          <a:p>
            <a:pPr marL="857250" indent="-342900"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Engineers should normally respect the confidentiality of their employers or clients of whether or not a formal confidentiality agreement has been signed. </a:t>
            </a:r>
            <a:r>
              <a:rPr lang="en-US" sz="2400" dirty="0">
                <a:solidFill>
                  <a:srgbClr val="00B050"/>
                </a:solidFill>
                <a:latin typeface="Times New Roman" panose="02020603050405020304" pitchFamily="18" charset="0"/>
                <a:cs typeface="Times New Roman" panose="02020603050405020304" pitchFamily="18" charset="0"/>
              </a:rPr>
              <a:t>(Keep sensitive information private and protected from unauthorized individuals or entities.)</a:t>
            </a:r>
          </a:p>
          <a:p>
            <a:pPr algn="just">
              <a:spcAft>
                <a:spcPts val="1200"/>
              </a:spcAft>
            </a:pPr>
            <a:endParaRPr lang="en-US" sz="2400" dirty="0">
              <a:latin typeface="Times New Roman" panose="02020603050405020304" pitchFamily="18" charset="0"/>
              <a:cs typeface="Times New Roman" panose="02020603050405020304" pitchFamily="18" charset="0"/>
            </a:endParaRPr>
          </a:p>
          <a:p>
            <a:pPr marL="342900" indent="-342900" algn="just">
              <a:spcAft>
                <a:spcPts val="1200"/>
              </a:spcAft>
              <a:buFont typeface="Wingdings" panose="05000000000000000000" pitchFamily="2" charset="2"/>
              <a:buChar char="§"/>
            </a:pPr>
            <a:r>
              <a:rPr lang="en-US" sz="2400" b="1" dirty="0">
                <a:solidFill>
                  <a:schemeClr val="accent2">
                    <a:lumMod val="75000"/>
                  </a:schemeClr>
                </a:solidFill>
                <a:latin typeface="Times New Roman" panose="02020603050405020304" pitchFamily="18" charset="0"/>
                <a:cs typeface="Times New Roman" panose="02020603050405020304" pitchFamily="18" charset="0"/>
              </a:rPr>
              <a:t>Competence</a:t>
            </a:r>
            <a:r>
              <a:rPr lang="en-US" sz="2400" dirty="0">
                <a:latin typeface="Times New Roman" panose="02020603050405020304" pitchFamily="18" charset="0"/>
                <a:cs typeface="Times New Roman" panose="02020603050405020304" pitchFamily="18" charset="0"/>
              </a:rPr>
              <a:t> </a:t>
            </a:r>
          </a:p>
          <a:p>
            <a:pPr marL="400050" algn="just">
              <a:spcAft>
                <a:spcPts val="1200"/>
              </a:spcAft>
            </a:pPr>
            <a:r>
              <a:rPr lang="en-US" sz="2400" dirty="0">
                <a:latin typeface="Times New Roman" panose="02020603050405020304" pitchFamily="18" charset="0"/>
                <a:cs typeface="Times New Roman" panose="02020603050405020304" pitchFamily="18" charset="0"/>
              </a:rPr>
              <a:t>Engineers should not misrepresent your level of competence.  They should be honest about their abilities, skills, and qualifications. </a:t>
            </a:r>
            <a:r>
              <a:rPr lang="en-US" sz="2400" dirty="0">
                <a:solidFill>
                  <a:srgbClr val="00B050"/>
                </a:solidFill>
                <a:latin typeface="Times New Roman" panose="02020603050405020304" pitchFamily="18" charset="0"/>
                <a:cs typeface="Times New Roman" panose="02020603050405020304" pitchFamily="18" charset="0"/>
              </a:rPr>
              <a:t>(If a task or job is outside their current level of expertise, they should avoid accepting it, as doing so could lead to poor performance, errors, or harm to the employer, client, or project)</a:t>
            </a:r>
          </a:p>
          <a:p>
            <a:pPr marL="400050" algn="just">
              <a:spcAft>
                <a:spcPts val="1200"/>
              </a:spcAft>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3625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25</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Issues of Professional Responsibility</a:t>
            </a:r>
          </a:p>
        </p:txBody>
      </p:sp>
      <p:sp>
        <p:nvSpPr>
          <p:cNvPr id="6" name="Rectangle 5"/>
          <p:cNvSpPr/>
          <p:nvPr/>
        </p:nvSpPr>
        <p:spPr>
          <a:xfrm>
            <a:off x="647700" y="1439789"/>
            <a:ext cx="10525125" cy="5139869"/>
          </a:xfrm>
          <a:prstGeom prst="rect">
            <a:avLst/>
          </a:prstGeom>
        </p:spPr>
        <p:txBody>
          <a:bodyPr wrap="square">
            <a:spAutoFit/>
          </a:bodyPr>
          <a:lstStyle/>
          <a:p>
            <a:pPr marL="342900" indent="-342900">
              <a:spcAft>
                <a:spcPts val="1200"/>
              </a:spcAft>
              <a:buFont typeface="Wingdings" panose="05000000000000000000" pitchFamily="2" charset="2"/>
              <a:buChar char="§"/>
            </a:pPr>
            <a:r>
              <a:rPr lang="en-GB" altLang="en-US" sz="2400" b="1" dirty="0">
                <a:solidFill>
                  <a:schemeClr val="accent2">
                    <a:lumMod val="75000"/>
                  </a:schemeClr>
                </a:solidFill>
                <a:latin typeface="Times New Roman" panose="02020603050405020304" pitchFamily="18" charset="0"/>
                <a:cs typeface="Times New Roman" panose="02020603050405020304" pitchFamily="18" charset="0"/>
              </a:rPr>
              <a:t>Intellectual property rights </a:t>
            </a:r>
            <a:r>
              <a:rPr lang="ar-EG" altLang="en-US" sz="2400" b="1" dirty="0">
                <a:solidFill>
                  <a:schemeClr val="accent2">
                    <a:lumMod val="75000"/>
                  </a:schemeClr>
                </a:solidFill>
                <a:latin typeface="Times New Roman" panose="02020603050405020304" pitchFamily="18" charset="0"/>
                <a:cs typeface="Times New Roman" panose="02020603050405020304" pitchFamily="18" charset="0"/>
              </a:rPr>
              <a:t>حقوق الملكية الفكرية</a:t>
            </a:r>
            <a:endParaRPr lang="en-GB" altLang="en-US" sz="2400" dirty="0">
              <a:solidFill>
                <a:srgbClr val="FF0000"/>
              </a:solidFill>
              <a:latin typeface="Times New Roman" panose="02020603050405020304" pitchFamily="18" charset="0"/>
              <a:cs typeface="Times New Roman" panose="02020603050405020304" pitchFamily="18" charset="0"/>
            </a:endParaRPr>
          </a:p>
          <a:p>
            <a:pPr marL="857250" indent="-342900" algn="jus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Engineers should be aware of local laws governing the use of intellectual property such as patents, copyright, etc. They should be careful to ensure that the intellectual property of employers and clients is protected.</a:t>
            </a:r>
          </a:p>
          <a:p>
            <a:pPr marL="514350" algn="just"/>
            <a:endParaRPr lang="en-US" sz="2400" dirty="0">
              <a:latin typeface="Times New Roman" panose="02020603050405020304" pitchFamily="18" charset="0"/>
              <a:cs typeface="Times New Roman" panose="02020603050405020304" pitchFamily="18" charset="0"/>
            </a:endParaRPr>
          </a:p>
          <a:p>
            <a:pPr marL="342900" indent="-342900" algn="just">
              <a:spcAft>
                <a:spcPts val="1200"/>
              </a:spcAft>
              <a:buFont typeface="Wingdings" panose="05000000000000000000" pitchFamily="2" charset="2"/>
              <a:buChar char="§"/>
            </a:pPr>
            <a:r>
              <a:rPr lang="en-US" sz="2400" b="1" dirty="0">
                <a:solidFill>
                  <a:schemeClr val="accent2">
                    <a:lumMod val="75000"/>
                  </a:schemeClr>
                </a:solidFill>
                <a:latin typeface="Times New Roman" panose="02020603050405020304" pitchFamily="18" charset="0"/>
                <a:cs typeface="Times New Roman" panose="02020603050405020304" pitchFamily="18" charset="0"/>
              </a:rPr>
              <a:t>Computer misuse </a:t>
            </a:r>
          </a:p>
          <a:p>
            <a:pPr marL="400050" algn="just">
              <a:spcAft>
                <a:spcPts val="1200"/>
              </a:spcAft>
            </a:pPr>
            <a:r>
              <a:rPr lang="en-US" sz="2400" dirty="0">
                <a:latin typeface="Times New Roman" panose="02020603050405020304" pitchFamily="18" charset="0"/>
                <a:cs typeface="Times New Roman" panose="02020603050405020304" pitchFamily="18" charset="0"/>
              </a:rPr>
              <a:t>Software engineers should not use their technical skills to misuse other people’s computers. Computer misuse ranges from relatively trivial (game playing on an employer’s machine) to extremely serious (spreading of viruses). </a:t>
            </a:r>
          </a:p>
          <a:p>
            <a:pPr marL="400050" algn="just">
              <a:spcAft>
                <a:spcPts val="1200"/>
              </a:spcAft>
            </a:pPr>
            <a:r>
              <a:rPr lang="en-US" sz="2400" dirty="0">
                <a:solidFill>
                  <a:srgbClr val="00B050"/>
                </a:solidFill>
                <a:latin typeface="Times New Roman" panose="02020603050405020304" pitchFamily="18" charset="0"/>
                <a:cs typeface="Times New Roman" panose="02020603050405020304" pitchFamily="18" charset="0"/>
              </a:rPr>
              <a:t>e.g. Test software for the company or client. This could involve accessing the computer to install programs, run tests, or troubleshoot issues. </a:t>
            </a:r>
          </a:p>
          <a:p>
            <a:pPr marL="400050" algn="just">
              <a:spcAft>
                <a:spcPts val="1200"/>
              </a:spcAft>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2871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26</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GB" altLang="en-US" sz="3000" b="1" dirty="0">
                <a:solidFill>
                  <a:schemeClr val="accent1"/>
                </a:solidFill>
                <a:latin typeface="Times New Roman" panose="02020603050405020304" pitchFamily="18" charset="0"/>
                <a:cs typeface="Times New Roman" panose="02020603050405020304" pitchFamily="18" charset="0"/>
              </a:rPr>
              <a:t>ACM/IEEE Code of Ethics</a:t>
            </a:r>
            <a:endParaRPr lang="en-US" sz="3000" b="1" dirty="0">
              <a:solidFill>
                <a:schemeClr val="accent1"/>
              </a:solidFill>
              <a:latin typeface="Times New Roman" panose="02020603050405020304" pitchFamily="18" charset="0"/>
              <a:cs typeface="Times New Roman" panose="02020603050405020304" pitchFamily="18" charset="0"/>
            </a:endParaRPr>
          </a:p>
        </p:txBody>
      </p:sp>
      <p:sp>
        <p:nvSpPr>
          <p:cNvPr id="6" name="Rectangle 5"/>
          <p:cNvSpPr/>
          <p:nvPr/>
        </p:nvSpPr>
        <p:spPr>
          <a:xfrm>
            <a:off x="647700" y="1439789"/>
            <a:ext cx="10525125" cy="3877985"/>
          </a:xfrm>
          <a:prstGeom prst="rect">
            <a:avLst/>
          </a:prstGeom>
        </p:spPr>
        <p:txBody>
          <a:bodyPr wrap="square">
            <a:spAutoFit/>
          </a:bodyPr>
          <a:lstStyle/>
          <a:p>
            <a:pPr marL="342900" indent="-342900">
              <a:spcAft>
                <a:spcPts val="1200"/>
              </a:spcAft>
              <a:buFont typeface="Wingdings" panose="05000000000000000000" pitchFamily="2" charset="2"/>
              <a:buChar char="§"/>
            </a:pPr>
            <a:r>
              <a:rPr lang="en-US" altLang="en-US" sz="2400" dirty="0">
                <a:latin typeface="Times New Roman" panose="02020603050405020304" pitchFamily="18" charset="0"/>
                <a:cs typeface="Times New Roman" panose="02020603050405020304" pitchFamily="18" charset="0"/>
              </a:rPr>
              <a:t>The professional societies in the US have cooperated to produce a code of ethical practice.</a:t>
            </a:r>
          </a:p>
          <a:p>
            <a:pPr>
              <a:spcAft>
                <a:spcPts val="1200"/>
              </a:spcAft>
            </a:pPr>
            <a:endParaRPr lang="en-US" altLang="en-US" sz="2400" dirty="0">
              <a:latin typeface="Times New Roman" panose="02020603050405020304" pitchFamily="18" charset="0"/>
              <a:cs typeface="Times New Roman" panose="02020603050405020304" pitchFamily="18" charset="0"/>
            </a:endParaRPr>
          </a:p>
          <a:p>
            <a:pPr marL="342900" indent="-342900">
              <a:spcAft>
                <a:spcPts val="1200"/>
              </a:spcAft>
              <a:buFont typeface="Wingdings" panose="05000000000000000000" pitchFamily="2" charset="2"/>
              <a:buChar char="§"/>
            </a:pPr>
            <a:r>
              <a:rPr lang="en-US" altLang="en-US" sz="2400" dirty="0">
                <a:latin typeface="Times New Roman" panose="02020603050405020304" pitchFamily="18" charset="0"/>
                <a:cs typeface="Times New Roman" panose="02020603050405020304" pitchFamily="18" charset="0"/>
              </a:rPr>
              <a:t>The Code contains </a:t>
            </a:r>
            <a:r>
              <a:rPr lang="en-US" altLang="en-US" sz="2400" b="1" dirty="0">
                <a:latin typeface="Times New Roman" panose="02020603050405020304" pitchFamily="18" charset="0"/>
                <a:cs typeface="Times New Roman" panose="02020603050405020304" pitchFamily="18" charset="0"/>
              </a:rPr>
              <a:t>eight Principles </a:t>
            </a:r>
            <a:r>
              <a:rPr lang="en-US" altLang="en-US" sz="2400" dirty="0">
                <a:latin typeface="Times New Roman" panose="02020603050405020304" pitchFamily="18" charset="0"/>
                <a:cs typeface="Times New Roman" panose="02020603050405020304" pitchFamily="18" charset="0"/>
              </a:rPr>
              <a:t>related to the behavior of and decisions made by professional software engineers, including practitioners, educators, managers, supervisors, and policy makers, as well as trainees and students of the profession. </a:t>
            </a:r>
          </a:p>
          <a:p>
            <a:pPr marL="400050">
              <a:spcAft>
                <a:spcPts val="1200"/>
              </a:spcAft>
            </a:pPr>
            <a:r>
              <a:rPr lang="en-US" altLang="en-US" sz="2400" dirty="0">
                <a:solidFill>
                  <a:srgbClr val="00B050"/>
                </a:solidFill>
                <a:latin typeface="Times New Roman" panose="02020603050405020304" pitchFamily="18" charset="0"/>
                <a:cs typeface="Times New Roman" panose="02020603050405020304" pitchFamily="18" charset="0"/>
              </a:rPr>
              <a:t>(Software engineers should follow in their professional work. By following this code, software engineers ensure they behave ethically, contribute positively to society, and maintain trust in their profession.)</a:t>
            </a:r>
          </a:p>
        </p:txBody>
      </p:sp>
    </p:spTree>
    <p:extLst>
      <p:ext uri="{BB962C8B-B14F-4D97-AF65-F5344CB8AC3E}">
        <p14:creationId xmlns:p14="http://schemas.microsoft.com/office/powerpoint/2010/main" val="24514986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27</a:t>
            </a:fld>
            <a:endParaRPr lang="en-US" dirty="0"/>
          </a:p>
        </p:txBody>
      </p:sp>
      <p:pic>
        <p:nvPicPr>
          <p:cNvPr id="3" name="Picture 2"/>
          <p:cNvPicPr>
            <a:picLocks noChangeAspect="1"/>
          </p:cNvPicPr>
          <p:nvPr/>
        </p:nvPicPr>
        <p:blipFill rotWithShape="1">
          <a:blip r:embed="rId3"/>
          <a:srcRect t="1965" b="1730"/>
          <a:stretch/>
        </p:blipFill>
        <p:spPr>
          <a:xfrm>
            <a:off x="1714500" y="142872"/>
            <a:ext cx="8049161" cy="6329363"/>
          </a:xfrm>
          <a:prstGeom prst="rect">
            <a:avLst/>
          </a:prstGeom>
        </p:spPr>
      </p:pic>
    </p:spTree>
    <p:extLst>
      <p:ext uri="{BB962C8B-B14F-4D97-AF65-F5344CB8AC3E}">
        <p14:creationId xmlns:p14="http://schemas.microsoft.com/office/powerpoint/2010/main" val="13336576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28</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cs typeface="Times New Roman" panose="02020603050405020304" pitchFamily="18" charset="0"/>
              </a:rPr>
              <a:t>Case Studies</a:t>
            </a:r>
            <a:r>
              <a:rPr lang="en-GB" altLang="en-US" sz="3000" b="1" dirty="0">
                <a:solidFill>
                  <a:schemeClr val="accent1"/>
                </a:solidFill>
                <a:latin typeface="Times New Roman" panose="02020603050405020304" pitchFamily="18" charset="0"/>
                <a:cs typeface="Times New Roman" panose="02020603050405020304" pitchFamily="18" charset="0"/>
              </a:rPr>
              <a:t> </a:t>
            </a:r>
            <a:endParaRPr lang="en-US" sz="3000" b="1" dirty="0">
              <a:solidFill>
                <a:schemeClr val="accent1"/>
              </a:solidFill>
              <a:latin typeface="Times New Roman" panose="02020603050405020304" pitchFamily="18" charset="0"/>
              <a:cs typeface="Times New Roman" panose="02020603050405020304" pitchFamily="18" charset="0"/>
            </a:endParaRPr>
          </a:p>
        </p:txBody>
      </p:sp>
      <p:sp>
        <p:nvSpPr>
          <p:cNvPr id="5" name="Content Placeholder 2"/>
          <p:cNvSpPr>
            <a:spLocks noGrp="1"/>
          </p:cNvSpPr>
          <p:nvPr>
            <p:ph idx="1"/>
          </p:nvPr>
        </p:nvSpPr>
        <p:spPr>
          <a:xfrm>
            <a:off x="928688" y="1497218"/>
            <a:ext cx="9586913" cy="1846483"/>
          </a:xfrm>
        </p:spPr>
        <p:txBody>
          <a:bodyPr>
            <a:normAutofit/>
          </a:bodyPr>
          <a:lstStyle/>
          <a:p>
            <a:pPr marL="457200" indent="-457200" algn="l">
              <a:spcBef>
                <a:spcPts val="1800"/>
              </a:spcBef>
              <a:spcAft>
                <a:spcPts val="1200"/>
              </a:spcAft>
              <a:buFont typeface="+mj-lt"/>
              <a:buAutoNum type="arabicPeriod"/>
            </a:pPr>
            <a:r>
              <a:rPr lang="en-US" sz="2400" b="1" dirty="0">
                <a:solidFill>
                  <a:schemeClr val="accent2">
                    <a:lumMod val="75000"/>
                  </a:schemeClr>
                </a:solidFill>
              </a:rPr>
              <a:t>A mental health case patient management system </a:t>
            </a:r>
          </a:p>
          <a:p>
            <a:pPr lvl="1" algn="l"/>
            <a:r>
              <a:rPr lang="en-US" sz="2400" dirty="0">
                <a:latin typeface="Times New Roman" panose="02020603050405020304" pitchFamily="18" charset="0"/>
                <a:cs typeface="Times New Roman" panose="02020603050405020304" pitchFamily="18" charset="0"/>
              </a:rPr>
              <a:t>Mentcare. A system used to maintain records of people receiving care for mental health problems.</a:t>
            </a:r>
          </a:p>
        </p:txBody>
      </p:sp>
      <p:sp>
        <p:nvSpPr>
          <p:cNvPr id="3" name="Rectangle 2"/>
          <p:cNvSpPr/>
          <p:nvPr/>
        </p:nvSpPr>
        <p:spPr>
          <a:xfrm>
            <a:off x="1419184" y="3184878"/>
            <a:ext cx="9096417" cy="1354217"/>
          </a:xfrm>
          <a:prstGeom prst="rect">
            <a:avLst/>
          </a:prstGeom>
        </p:spPr>
        <p:txBody>
          <a:bodyPr wrap="square">
            <a:spAutoFit/>
          </a:bodyPr>
          <a:lstStyle/>
          <a:p>
            <a:pPr>
              <a:spcAft>
                <a:spcPts val="1200"/>
              </a:spcAft>
            </a:pPr>
            <a:r>
              <a:rPr lang="en-US" sz="2400" b="1" dirty="0">
                <a:solidFill>
                  <a:srgbClr val="C00000"/>
                </a:solidFill>
                <a:latin typeface="Times New Roman" panose="02020603050405020304" pitchFamily="18" charset="0"/>
                <a:cs typeface="Times New Roman" panose="02020603050405020304" pitchFamily="18" charset="0"/>
              </a:rPr>
              <a:t>Hint:</a:t>
            </a:r>
          </a:p>
          <a:p>
            <a:r>
              <a:rPr lang="en-US" sz="2400" dirty="0">
                <a:solidFill>
                  <a:srgbClr val="FF0000"/>
                </a:solidFill>
                <a:latin typeface="Times New Roman" panose="02020603050405020304" pitchFamily="18" charset="0"/>
                <a:cs typeface="Times New Roman" panose="02020603050405020304" pitchFamily="18" charset="0"/>
              </a:rPr>
              <a:t>Read the details of this case study from the book </a:t>
            </a:r>
            <a:r>
              <a:rPr lang="en-US" sz="2400" i="1" dirty="0">
                <a:latin typeface="Times New Roman" panose="02020603050405020304" pitchFamily="18" charset="0"/>
                <a:cs typeface="Times New Roman" panose="02020603050405020304" pitchFamily="18" charset="0"/>
              </a:rPr>
              <a:t>(sub-section 1.3.2 page no. 20)</a:t>
            </a:r>
            <a:r>
              <a:rPr lang="en-US" sz="2400" dirty="0">
                <a:solidFill>
                  <a:srgbClr val="FF0000"/>
                </a:solidFill>
                <a:latin typeface="Times New Roman" panose="02020603050405020304" pitchFamily="18" charset="0"/>
                <a:cs typeface="Times New Roman" panose="02020603050405020304" pitchFamily="18" charset="0"/>
              </a:rPr>
              <a:t> as we will need this case study later in next chapters</a:t>
            </a:r>
            <a:endParaRPr lang="en-US" sz="2400" dirty="0">
              <a:solidFill>
                <a:srgbClr val="FF0000"/>
              </a:solidFill>
            </a:endParaRPr>
          </a:p>
        </p:txBody>
      </p:sp>
    </p:spTree>
    <p:extLst>
      <p:ext uri="{BB962C8B-B14F-4D97-AF65-F5344CB8AC3E}">
        <p14:creationId xmlns:p14="http://schemas.microsoft.com/office/powerpoint/2010/main" val="2144192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9B0EC6D-03DD-4CEE-9979-34A964DCA45D}"/>
              </a:ext>
            </a:extLst>
          </p:cNvPr>
          <p:cNvSpPr>
            <a:spLocks noGrp="1"/>
          </p:cNvSpPr>
          <p:nvPr>
            <p:ph type="title"/>
          </p:nvPr>
        </p:nvSpPr>
        <p:spPr>
          <a:xfrm>
            <a:off x="2343148" y="3443291"/>
            <a:ext cx="10320725" cy="1071563"/>
          </a:xfrm>
        </p:spPr>
        <p:txBody>
          <a:bodyPr/>
          <a:lstStyle/>
          <a:p>
            <a:pPr algn="ctr"/>
            <a:r>
              <a:rPr lang="en-US" sz="4000" dirty="0">
                <a:solidFill>
                  <a:srgbClr val="FF0000"/>
                </a:solidFill>
                <a:latin typeface="Times New Roman" panose="02020603050405020304" pitchFamily="18" charset="0"/>
                <a:cs typeface="Times New Roman" panose="02020603050405020304" pitchFamily="18" charset="0"/>
              </a:rPr>
              <a:t>Next:</a:t>
            </a:r>
            <a:r>
              <a:rPr lang="en-US" sz="4000" dirty="0">
                <a:latin typeface="Times New Roman" panose="02020603050405020304" pitchFamily="18" charset="0"/>
                <a:cs typeface="Times New Roman" panose="02020603050405020304" pitchFamily="18" charset="0"/>
              </a:rPr>
              <a:t> </a:t>
            </a:r>
            <a:r>
              <a:rPr lang="en-US" sz="4000" cap="none">
                <a:solidFill>
                  <a:schemeClr val="accent2">
                    <a:lumMod val="75000"/>
                  </a:schemeClr>
                </a:solidFill>
                <a:latin typeface="Times New Roman" panose="02020603050405020304" pitchFamily="18" charset="0"/>
                <a:cs typeface="Times New Roman" panose="02020603050405020304" pitchFamily="18" charset="0"/>
              </a:rPr>
              <a:t>Software Processes</a:t>
            </a:r>
            <a:br>
              <a:rPr lang="en-US" sz="4000" cap="none" dirty="0">
                <a:solidFill>
                  <a:schemeClr val="accent2">
                    <a:lumMod val="75000"/>
                  </a:schemeClr>
                </a:solidFill>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282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3</a:t>
            </a:fld>
            <a:endParaRPr lang="en-US" dirty="0"/>
          </a:p>
        </p:txBody>
      </p:sp>
      <p:sp>
        <p:nvSpPr>
          <p:cNvPr id="2" name="Rectangle 1"/>
          <p:cNvSpPr/>
          <p:nvPr/>
        </p:nvSpPr>
        <p:spPr>
          <a:xfrm>
            <a:off x="469387" y="424934"/>
            <a:ext cx="3684022" cy="584775"/>
          </a:xfrm>
          <a:prstGeom prst="rect">
            <a:avLst/>
          </a:prstGeom>
        </p:spPr>
        <p:txBody>
          <a:bodyPr wrap="none">
            <a:spAutoFit/>
          </a:bodyPr>
          <a:lstStyle/>
          <a:p>
            <a:pPr lvl="0">
              <a:spcBef>
                <a:spcPts val="640"/>
              </a:spcBef>
              <a:buClr>
                <a:schemeClr val="dk1"/>
              </a:buClr>
              <a:buSzPts val="3200"/>
            </a:pPr>
            <a:r>
              <a:rPr lang="en-US" sz="3200" b="1" dirty="0">
                <a:solidFill>
                  <a:schemeClr val="accent1"/>
                </a:solidFill>
                <a:latin typeface="Times New Roman" panose="02020603050405020304" pitchFamily="18" charset="0"/>
                <a:ea typeface="+mj-ea"/>
                <a:cs typeface="Times New Roman" panose="02020603050405020304" pitchFamily="18" charset="0"/>
              </a:rPr>
              <a:t>Course Information</a:t>
            </a:r>
          </a:p>
        </p:txBody>
      </p:sp>
      <p:sp>
        <p:nvSpPr>
          <p:cNvPr id="3" name="Rectangle 2"/>
          <p:cNvSpPr/>
          <p:nvPr/>
        </p:nvSpPr>
        <p:spPr>
          <a:xfrm>
            <a:off x="519881" y="1381985"/>
            <a:ext cx="1462260" cy="492443"/>
          </a:xfrm>
          <a:prstGeom prst="rect">
            <a:avLst/>
          </a:prstGeom>
        </p:spPr>
        <p:txBody>
          <a:bodyPr wrap="none">
            <a:spAutoFit/>
          </a:bodyPr>
          <a:lstStyle/>
          <a:p>
            <a:pPr algn="ctr">
              <a:spcBef>
                <a:spcPts val="640"/>
              </a:spcBef>
              <a:buClr>
                <a:schemeClr val="dk1"/>
              </a:buClr>
              <a:buSzPts val="3200"/>
            </a:pPr>
            <a:r>
              <a:rPr lang="en-US" sz="2600" b="1" dirty="0">
                <a:solidFill>
                  <a:schemeClr val="accent1"/>
                </a:solidFill>
                <a:latin typeface="Times New Roman" panose="02020603050405020304" pitchFamily="18" charset="0"/>
                <a:ea typeface="+mj-ea"/>
                <a:cs typeface="Times New Roman" panose="02020603050405020304" pitchFamily="18" charset="0"/>
              </a:rPr>
              <a:t>Contents</a:t>
            </a:r>
          </a:p>
        </p:txBody>
      </p:sp>
      <p:sp>
        <p:nvSpPr>
          <p:cNvPr id="6" name="Rectangle 5"/>
          <p:cNvSpPr/>
          <p:nvPr/>
        </p:nvSpPr>
        <p:spPr>
          <a:xfrm>
            <a:off x="1251011" y="2067598"/>
            <a:ext cx="6096000" cy="4302460"/>
          </a:xfrm>
          <a:prstGeom prst="rect">
            <a:avLst/>
          </a:prstGeom>
        </p:spPr>
        <p:txBody>
          <a:bodyPr>
            <a:spAutoFit/>
          </a:bodyPr>
          <a:lstStyle/>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Introduction to Software Engineering</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Software Processes</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Requirements Engineering</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System Design</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System Modelling</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System Architecture</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Software Testing Strategies</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Software Testing Techniques</a:t>
            </a:r>
          </a:p>
          <a:p>
            <a:pPr marL="342900" indent="-342900">
              <a:lnSpc>
                <a:spcPct val="114000"/>
              </a:lnSpc>
              <a:buClr>
                <a:schemeClr val="accent1"/>
              </a:buClr>
              <a:buFont typeface="Wingdings" panose="05000000000000000000" pitchFamily="2" charset="2"/>
              <a:buChar char="§"/>
            </a:pPr>
            <a:r>
              <a:rPr lang="en-US" sz="2400" dirty="0">
                <a:solidFill>
                  <a:schemeClr val="accent2">
                    <a:lumMod val="75000"/>
                  </a:schemeClr>
                </a:solidFill>
                <a:latin typeface="Times New Roman" panose="02020603050405020304" pitchFamily="18" charset="0"/>
                <a:cs typeface="Times New Roman" panose="02020603050405020304" pitchFamily="18" charset="0"/>
              </a:rPr>
              <a:t>Technical Metrics for Software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7" name="Right Arrow 6"/>
          <p:cNvSpPr/>
          <p:nvPr/>
        </p:nvSpPr>
        <p:spPr>
          <a:xfrm>
            <a:off x="469387" y="2198687"/>
            <a:ext cx="781624"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7042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9B0EC6D-03DD-4CEE-9979-34A964DCA45D}"/>
              </a:ext>
            </a:extLst>
          </p:cNvPr>
          <p:cNvSpPr>
            <a:spLocks noGrp="1"/>
          </p:cNvSpPr>
          <p:nvPr>
            <p:ph type="title"/>
          </p:nvPr>
        </p:nvSpPr>
        <p:spPr>
          <a:xfrm>
            <a:off x="2543173" y="3157544"/>
            <a:ext cx="10320725" cy="1100137"/>
          </a:xfrm>
        </p:spPr>
        <p:txBody>
          <a:bodyPr/>
          <a:lstStyle/>
          <a:p>
            <a:pPr algn="ctr"/>
            <a:r>
              <a:rPr lang="en-US" sz="4400" cap="none" dirty="0">
                <a:solidFill>
                  <a:schemeClr val="accent2">
                    <a:lumMod val="75000"/>
                  </a:schemeClr>
                </a:solidFill>
                <a:latin typeface="Times New Roman" panose="02020603050405020304" pitchFamily="18" charset="0"/>
                <a:cs typeface="Times New Roman" panose="02020603050405020304" pitchFamily="18" charset="0"/>
              </a:rPr>
              <a:t>Thanks! .. Questions?</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38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28262" y="2928422"/>
            <a:ext cx="9841797" cy="646331"/>
          </a:xfrm>
          <a:prstGeom prst="rect">
            <a:avLst/>
          </a:prstGeom>
        </p:spPr>
        <p:txBody>
          <a:bodyPr wrap="none">
            <a:spAutoFit/>
          </a:bodyPr>
          <a:lstStyle/>
          <a:p>
            <a:pPr lvl="0">
              <a:spcBef>
                <a:spcPts val="640"/>
              </a:spcBef>
              <a:buClr>
                <a:schemeClr val="dk1"/>
              </a:buClr>
              <a:buSzPts val="3200"/>
            </a:pPr>
            <a:r>
              <a:rPr lang="en-US" sz="3600" b="1" dirty="0">
                <a:solidFill>
                  <a:schemeClr val="accent1"/>
                </a:solidFill>
                <a:latin typeface="Times New Roman" panose="02020603050405020304" pitchFamily="18" charset="0"/>
                <a:ea typeface="+mj-ea"/>
                <a:cs typeface="Times New Roman" panose="02020603050405020304" pitchFamily="18" charset="0"/>
              </a:rPr>
              <a:t>Chapter 1: Introduction to Software Engineering</a:t>
            </a:r>
          </a:p>
        </p:txBody>
      </p:sp>
    </p:spTree>
    <p:extLst>
      <p:ext uri="{BB962C8B-B14F-4D97-AF65-F5344CB8AC3E}">
        <p14:creationId xmlns:p14="http://schemas.microsoft.com/office/powerpoint/2010/main" val="3366712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5</a:t>
            </a:fld>
            <a:endParaRPr lang="en-US" dirty="0"/>
          </a:p>
        </p:txBody>
      </p:sp>
      <p:sp>
        <p:nvSpPr>
          <p:cNvPr id="2" name="Rectangle 1"/>
          <p:cNvSpPr/>
          <p:nvPr/>
        </p:nvSpPr>
        <p:spPr>
          <a:xfrm>
            <a:off x="469387" y="424934"/>
            <a:ext cx="3413691" cy="584775"/>
          </a:xfrm>
          <a:prstGeom prst="rect">
            <a:avLst/>
          </a:prstGeom>
        </p:spPr>
        <p:txBody>
          <a:bodyPr wrap="none">
            <a:spAutoFit/>
          </a:bodyPr>
          <a:lstStyle/>
          <a:p>
            <a:pPr lvl="0">
              <a:spcBef>
                <a:spcPts val="640"/>
              </a:spcBef>
              <a:buClr>
                <a:schemeClr val="dk1"/>
              </a:buClr>
              <a:buSzPts val="3200"/>
            </a:pPr>
            <a:r>
              <a:rPr lang="en-US" sz="3200" b="1" dirty="0">
                <a:solidFill>
                  <a:schemeClr val="accent1"/>
                </a:solidFill>
                <a:latin typeface="Times New Roman" panose="02020603050405020304" pitchFamily="18" charset="0"/>
                <a:ea typeface="+mj-ea"/>
                <a:cs typeface="Times New Roman" panose="02020603050405020304" pitchFamily="18" charset="0"/>
              </a:rPr>
              <a:t>What is Software?</a:t>
            </a:r>
          </a:p>
        </p:txBody>
      </p:sp>
      <p:sp>
        <p:nvSpPr>
          <p:cNvPr id="3" name="Rectangle 2"/>
          <p:cNvSpPr/>
          <p:nvPr/>
        </p:nvSpPr>
        <p:spPr>
          <a:xfrm>
            <a:off x="806412" y="1524509"/>
            <a:ext cx="10267988" cy="3139321"/>
          </a:xfrm>
          <a:prstGeom prst="rect">
            <a:avLst/>
          </a:prstGeom>
        </p:spPr>
        <p:txBody>
          <a:bodyPr wrap="square">
            <a:spAutoFit/>
          </a:bodyPr>
          <a:lstStyle/>
          <a:p>
            <a:pPr marL="342900" indent="-342900" algn="just">
              <a:spcBef>
                <a:spcPts val="640"/>
              </a:spcBef>
              <a:spcAft>
                <a:spcPts val="1200"/>
              </a:spcAft>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Computer programs and associated documentation.</a:t>
            </a:r>
          </a:p>
          <a:p>
            <a:pPr marL="342900" indent="-342900" algn="just">
              <a:spcBef>
                <a:spcPts val="640"/>
              </a:spcBef>
              <a:spcAft>
                <a:spcPts val="1200"/>
              </a:spcAft>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Software is not just the programs themselves but also all </a:t>
            </a:r>
            <a:r>
              <a:rPr lang="en-US" sz="2400" b="1" dirty="0">
                <a:latin typeface="Times New Roman" panose="02020603050405020304" pitchFamily="18" charset="0"/>
                <a:cs typeface="Times New Roman" panose="02020603050405020304" pitchFamily="18" charset="0"/>
              </a:rPr>
              <a:t>associated documentation </a:t>
            </a:r>
            <a:r>
              <a:rPr lang="en-US" sz="2400" dirty="0">
                <a:latin typeface="Times New Roman" panose="02020603050405020304" pitchFamily="18" charset="0"/>
                <a:cs typeface="Times New Roman" panose="02020603050405020304" pitchFamily="18" charset="0"/>
              </a:rPr>
              <a:t>that is required to set up these programs and make them operate correctly, explains how to use the system, and </a:t>
            </a:r>
            <a:r>
              <a:rPr lang="en-US" sz="2400" b="1" dirty="0">
                <a:latin typeface="Times New Roman" panose="02020603050405020304" pitchFamily="18" charset="0"/>
                <a:cs typeface="Times New Roman" panose="02020603050405020304" pitchFamily="18" charset="0"/>
              </a:rPr>
              <a:t>websites for users to download recent product information</a:t>
            </a:r>
            <a:r>
              <a:rPr lang="en-US" sz="2400" dirty="0">
                <a:latin typeface="Times New Roman" panose="02020603050405020304" pitchFamily="18" charset="0"/>
                <a:cs typeface="Times New Roman" panose="02020603050405020304" pitchFamily="18" charset="0"/>
              </a:rPr>
              <a:t>. </a:t>
            </a:r>
          </a:p>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Software engineering is intended to support </a:t>
            </a:r>
            <a:r>
              <a:rPr lang="en-US" sz="2400" b="1" dirty="0">
                <a:latin typeface="Times New Roman" panose="02020603050405020304" pitchFamily="18" charset="0"/>
                <a:cs typeface="Times New Roman" panose="02020603050405020304" pitchFamily="18" charset="0"/>
              </a:rPr>
              <a:t>professional</a:t>
            </a:r>
            <a:r>
              <a:rPr lang="en-US" sz="2400" dirty="0">
                <a:latin typeface="Times New Roman" panose="02020603050405020304" pitchFamily="18" charset="0"/>
                <a:cs typeface="Times New Roman" panose="02020603050405020304" pitchFamily="18" charset="0"/>
              </a:rPr>
              <a:t> software development, rather than </a:t>
            </a:r>
            <a:r>
              <a:rPr lang="en-US" sz="2400" b="1" dirty="0">
                <a:latin typeface="Times New Roman" panose="02020603050405020304" pitchFamily="18" charset="0"/>
                <a:cs typeface="Times New Roman" panose="02020603050405020304" pitchFamily="18" charset="0"/>
              </a:rPr>
              <a:t>individual</a:t>
            </a:r>
            <a:r>
              <a:rPr lang="en-US" sz="2400" dirty="0">
                <a:latin typeface="Times New Roman" panose="02020603050405020304" pitchFamily="18" charset="0"/>
                <a:cs typeface="Times New Roman" panose="02020603050405020304" pitchFamily="18" charset="0"/>
              </a:rPr>
              <a:t> programming.</a:t>
            </a:r>
          </a:p>
        </p:txBody>
      </p:sp>
      <p:sp>
        <p:nvSpPr>
          <p:cNvPr id="6" name="Rectangle 5"/>
          <p:cNvSpPr/>
          <p:nvPr/>
        </p:nvSpPr>
        <p:spPr>
          <a:xfrm>
            <a:off x="1432534" y="4892433"/>
            <a:ext cx="9931162" cy="2092881"/>
          </a:xfrm>
          <a:prstGeom prst="rect">
            <a:avLst/>
          </a:prstGeom>
        </p:spPr>
        <p:txBody>
          <a:bodyPr wrap="square">
            <a:spAutoFit/>
          </a:bodyPr>
          <a:lstStyle/>
          <a:p>
            <a:pPr marL="342900" indent="-342900" algn="just">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Professional software, intended for use by someone apart from its developer, is usually </a:t>
            </a:r>
            <a:r>
              <a:rPr lang="en-US" sz="2400" b="1" dirty="0">
                <a:latin typeface="Times New Roman" panose="02020603050405020304" pitchFamily="18" charset="0"/>
                <a:cs typeface="Times New Roman" panose="02020603050405020304" pitchFamily="18" charset="0"/>
              </a:rPr>
              <a:t>developed by teams rather than individuals. </a:t>
            </a:r>
            <a:r>
              <a:rPr lang="en-US" sz="2400" dirty="0">
                <a:latin typeface="Times New Roman" panose="02020603050405020304" pitchFamily="18" charset="0"/>
                <a:cs typeface="Times New Roman" panose="02020603050405020304" pitchFamily="18" charset="0"/>
              </a:rPr>
              <a:t>It is </a:t>
            </a:r>
            <a:r>
              <a:rPr lang="en-US" sz="2400" b="1" dirty="0">
                <a:latin typeface="Times New Roman" panose="02020603050405020304" pitchFamily="18" charset="0"/>
                <a:cs typeface="Times New Roman" panose="02020603050405020304" pitchFamily="18" charset="0"/>
              </a:rPr>
              <a:t>maintained and changed </a:t>
            </a:r>
            <a:r>
              <a:rPr lang="en-US" sz="2400" dirty="0">
                <a:latin typeface="Times New Roman" panose="02020603050405020304" pitchFamily="18" charset="0"/>
                <a:cs typeface="Times New Roman" panose="02020603050405020304" pitchFamily="18" charset="0"/>
              </a:rPr>
              <a:t>throughout its life. </a:t>
            </a:r>
          </a:p>
          <a:p>
            <a:pPr>
              <a:spcBef>
                <a:spcPts val="600"/>
              </a:spcBef>
              <a:spcAft>
                <a:spcPts val="600"/>
              </a:spcAft>
            </a:pP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15200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6</a:t>
            </a:fld>
            <a:endParaRPr lang="en-US" dirty="0"/>
          </a:p>
        </p:txBody>
      </p:sp>
      <p:sp>
        <p:nvSpPr>
          <p:cNvPr id="2" name="Rectangle 1"/>
          <p:cNvSpPr/>
          <p:nvPr/>
        </p:nvSpPr>
        <p:spPr>
          <a:xfrm>
            <a:off x="469387" y="424934"/>
            <a:ext cx="11376870" cy="553998"/>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ea typeface="+mj-ea"/>
                <a:cs typeface="Times New Roman" panose="02020603050405020304" pitchFamily="18" charset="0"/>
              </a:rPr>
              <a:t>Attributes of Good Software</a:t>
            </a:r>
          </a:p>
        </p:txBody>
      </p:sp>
      <p:sp>
        <p:nvSpPr>
          <p:cNvPr id="17" name="Rectangle 5"/>
          <p:cNvSpPr txBox="1">
            <a:spLocks noChangeArrowheads="1"/>
          </p:cNvSpPr>
          <p:nvPr/>
        </p:nvSpPr>
        <p:spPr>
          <a:xfrm>
            <a:off x="901699" y="1490660"/>
            <a:ext cx="9828213" cy="709613"/>
          </a:xfrm>
          <a:prstGeom prst="rect">
            <a:avLst/>
          </a:prstGeom>
        </p:spPr>
        <p:txBody>
          <a:bodyPr vert="horz" lIns="0" tIns="0" rIns="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tx1"/>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00000"/>
              </a:lnSpc>
              <a:spcAft>
                <a:spcPts val="600"/>
              </a:spcAft>
              <a:buFont typeface="Wingdings" panose="05000000000000000000" pitchFamily="2" charset="2"/>
              <a:buChar char="§"/>
            </a:pPr>
            <a:r>
              <a:rPr lang="en-GB" altLang="en-US" sz="2400" dirty="0"/>
              <a:t>The software should deliver the required functionality and performance to the user. </a:t>
            </a:r>
            <a:r>
              <a:rPr lang="en-GB" altLang="en-US" sz="2400" b="1" dirty="0"/>
              <a:t>Four</a:t>
            </a:r>
            <a:r>
              <a:rPr lang="en-GB" altLang="en-US" sz="2400" dirty="0"/>
              <a:t> important attributes that professional software must have:</a:t>
            </a:r>
          </a:p>
        </p:txBody>
      </p:sp>
      <p:sp>
        <p:nvSpPr>
          <p:cNvPr id="10" name="Down Arrow 9"/>
          <p:cNvSpPr/>
          <p:nvPr/>
        </p:nvSpPr>
        <p:spPr>
          <a:xfrm>
            <a:off x="5643560" y="2386010"/>
            <a:ext cx="257175" cy="95726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400163" y="3343275"/>
            <a:ext cx="8778240" cy="714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a:off x="1328641" y="3364705"/>
            <a:ext cx="257175" cy="95726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4249271" y="3400424"/>
            <a:ext cx="257175" cy="95726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wn Arrow 15"/>
          <p:cNvSpPr/>
          <p:nvPr/>
        </p:nvSpPr>
        <p:spPr>
          <a:xfrm>
            <a:off x="7141328" y="3414712"/>
            <a:ext cx="257175" cy="95726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9986968" y="3364705"/>
            <a:ext cx="257175" cy="957265"/>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18496" y="4321970"/>
            <a:ext cx="1890261" cy="400110"/>
          </a:xfrm>
          <a:prstGeom prst="rect">
            <a:avLst/>
          </a:prstGeom>
        </p:spPr>
        <p:txBody>
          <a:bodyPr wrap="none">
            <a:spAutoFit/>
          </a:bodyPr>
          <a:lstStyle/>
          <a:p>
            <a:r>
              <a:rPr lang="en-GB" altLang="en-US" sz="2000" b="1" dirty="0">
                <a:latin typeface="Times New Roman" panose="02020603050405020304" pitchFamily="18" charset="0"/>
                <a:cs typeface="Times New Roman" panose="02020603050405020304" pitchFamily="18" charset="0"/>
              </a:rPr>
              <a:t>Maintainability</a:t>
            </a:r>
          </a:p>
        </p:txBody>
      </p:sp>
      <p:sp>
        <p:nvSpPr>
          <p:cNvPr id="19" name="Rectangle 18"/>
          <p:cNvSpPr/>
          <p:nvPr/>
        </p:nvSpPr>
        <p:spPr>
          <a:xfrm>
            <a:off x="3603930" y="4321970"/>
            <a:ext cx="1721946" cy="400110"/>
          </a:xfrm>
          <a:prstGeom prst="rect">
            <a:avLst/>
          </a:prstGeom>
        </p:spPr>
        <p:txBody>
          <a:bodyPr wrap="none">
            <a:spAutoFit/>
          </a:bodyPr>
          <a:lstStyle/>
          <a:p>
            <a:r>
              <a:rPr lang="en-GB" altLang="en-US" sz="2000" b="1" dirty="0">
                <a:latin typeface="Times New Roman" panose="02020603050405020304" pitchFamily="18" charset="0"/>
                <a:cs typeface="Times New Roman" panose="02020603050405020304" pitchFamily="18" charset="0"/>
              </a:rPr>
              <a:t>Dependability</a:t>
            </a:r>
            <a:endParaRPr lang="en-US" sz="2000" dirty="0">
              <a:latin typeface="Times New Roman" panose="02020603050405020304" pitchFamily="18" charset="0"/>
              <a:cs typeface="Times New Roman" panose="02020603050405020304" pitchFamily="18" charset="0"/>
            </a:endParaRPr>
          </a:p>
        </p:txBody>
      </p:sp>
      <p:sp>
        <p:nvSpPr>
          <p:cNvPr id="20" name="Rectangle 19"/>
          <p:cNvSpPr/>
          <p:nvPr/>
        </p:nvSpPr>
        <p:spPr>
          <a:xfrm>
            <a:off x="6735376" y="4321970"/>
            <a:ext cx="1279517" cy="400110"/>
          </a:xfrm>
          <a:prstGeom prst="rect">
            <a:avLst/>
          </a:prstGeom>
        </p:spPr>
        <p:txBody>
          <a:bodyPr wrap="none">
            <a:spAutoFit/>
          </a:bodyPr>
          <a:lstStyle/>
          <a:p>
            <a:r>
              <a:rPr lang="en-GB" altLang="en-US" sz="2000" b="1" dirty="0">
                <a:latin typeface="Times New Roman" panose="02020603050405020304" pitchFamily="18" charset="0"/>
                <a:cs typeface="Times New Roman" panose="02020603050405020304" pitchFamily="18" charset="0"/>
              </a:rPr>
              <a:t>Efficiency</a:t>
            </a:r>
            <a:endParaRPr lang="en-US" sz="2000" dirty="0">
              <a:latin typeface="Times New Roman" panose="02020603050405020304" pitchFamily="18" charset="0"/>
              <a:cs typeface="Times New Roman" panose="02020603050405020304" pitchFamily="18" charset="0"/>
            </a:endParaRPr>
          </a:p>
        </p:txBody>
      </p:sp>
      <p:sp>
        <p:nvSpPr>
          <p:cNvPr id="21" name="Rectangle 20"/>
          <p:cNvSpPr/>
          <p:nvPr/>
        </p:nvSpPr>
        <p:spPr>
          <a:xfrm>
            <a:off x="9518413" y="4321970"/>
            <a:ext cx="1635384" cy="400110"/>
          </a:xfrm>
          <a:prstGeom prst="rect">
            <a:avLst/>
          </a:prstGeom>
        </p:spPr>
        <p:txBody>
          <a:bodyPr wrap="none">
            <a:spAutoFit/>
          </a:bodyPr>
          <a:lstStyle/>
          <a:p>
            <a:r>
              <a:rPr lang="en-GB" altLang="en-US" sz="2000" b="1" dirty="0">
                <a:latin typeface="Times New Roman" panose="02020603050405020304" pitchFamily="18" charset="0"/>
                <a:cs typeface="Times New Roman" panose="02020603050405020304" pitchFamily="18" charset="0"/>
              </a:rPr>
              <a:t>Acceptability</a:t>
            </a:r>
            <a:endParaRPr lang="en-US" sz="2000" dirty="0">
              <a:latin typeface="Times New Roman" panose="02020603050405020304" pitchFamily="18" charset="0"/>
              <a:cs typeface="Times New Roman" panose="02020603050405020304" pitchFamily="18" charset="0"/>
            </a:endParaRPr>
          </a:p>
        </p:txBody>
      </p:sp>
      <p:sp>
        <p:nvSpPr>
          <p:cNvPr id="22" name="Rectangle 21"/>
          <p:cNvSpPr/>
          <p:nvPr/>
        </p:nvSpPr>
        <p:spPr>
          <a:xfrm>
            <a:off x="115784" y="4909310"/>
            <a:ext cx="2850335" cy="1200329"/>
          </a:xfrm>
          <a:prstGeom prst="rect">
            <a:avLst/>
          </a:prstGeom>
        </p:spPr>
        <p:txBody>
          <a:bodyPr wrap="square">
            <a:spAutoFit/>
          </a:bodyPr>
          <a:lstStyle/>
          <a:p>
            <a:pPr algn="ctr"/>
            <a:r>
              <a:rPr lang="en-GB" altLang="en-US" dirty="0">
                <a:latin typeface="Times New Roman" panose="02020603050405020304" pitchFamily="18" charset="0"/>
                <a:cs typeface="Times New Roman" panose="02020603050405020304" pitchFamily="18" charset="0"/>
              </a:rPr>
              <a:t>Software must meet changing needs and future upgrades can be made easily, quickly, and cheaply</a:t>
            </a:r>
            <a:endParaRPr lang="en-US" dirty="0">
              <a:latin typeface="Times New Roman" panose="02020603050405020304" pitchFamily="18" charset="0"/>
              <a:cs typeface="Times New Roman" panose="02020603050405020304" pitchFamily="18" charset="0"/>
            </a:endParaRPr>
          </a:p>
        </p:txBody>
      </p:sp>
      <p:sp>
        <p:nvSpPr>
          <p:cNvPr id="23" name="Rectangle 22"/>
          <p:cNvSpPr/>
          <p:nvPr/>
        </p:nvSpPr>
        <p:spPr>
          <a:xfrm>
            <a:off x="3094375" y="4909310"/>
            <a:ext cx="2839143" cy="1477328"/>
          </a:xfrm>
          <a:prstGeom prst="rect">
            <a:avLst/>
          </a:prstGeom>
        </p:spPr>
        <p:txBody>
          <a:bodyPr wrap="square">
            <a:spAutoFit/>
          </a:bodyPr>
          <a:lstStyle/>
          <a:p>
            <a:pPr algn="ctr"/>
            <a:r>
              <a:rPr lang="en-GB" altLang="en-US" dirty="0">
                <a:latin typeface="Times New Roman" panose="02020603050405020304" pitchFamily="18" charset="0"/>
                <a:cs typeface="Times New Roman" panose="02020603050405020304" pitchFamily="18" charset="0"/>
              </a:rPr>
              <a:t>Software must be trustworthy, shouldn't cause physical or economic damage in case of system failure</a:t>
            </a:r>
            <a:endParaRPr lang="en-US" dirty="0">
              <a:latin typeface="Times New Roman" panose="02020603050405020304" pitchFamily="18" charset="0"/>
              <a:cs typeface="Times New Roman" panose="02020603050405020304" pitchFamily="18" charset="0"/>
            </a:endParaRPr>
          </a:p>
        </p:txBody>
      </p:sp>
      <p:sp>
        <p:nvSpPr>
          <p:cNvPr id="24" name="Rectangle 23"/>
          <p:cNvSpPr/>
          <p:nvPr/>
        </p:nvSpPr>
        <p:spPr>
          <a:xfrm>
            <a:off x="6090686" y="4909310"/>
            <a:ext cx="2928935" cy="1477328"/>
          </a:xfrm>
          <a:prstGeom prst="rect">
            <a:avLst/>
          </a:prstGeom>
        </p:spPr>
        <p:txBody>
          <a:bodyPr wrap="square">
            <a:spAutoFit/>
          </a:bodyPr>
          <a:lstStyle/>
          <a:p>
            <a:pPr algn="ctr"/>
            <a:r>
              <a:rPr lang="en-GB" altLang="en-US" dirty="0">
                <a:latin typeface="Times New Roman" panose="02020603050405020304" pitchFamily="18" charset="0"/>
                <a:cs typeface="Times New Roman" panose="02020603050405020304" pitchFamily="18" charset="0"/>
              </a:rPr>
              <a:t>Software should not make wasteful use of system resources, memory and processor usage should be minimized</a:t>
            </a:r>
            <a:endParaRPr lang="en-US" dirty="0">
              <a:latin typeface="Times New Roman" panose="02020603050405020304" pitchFamily="18" charset="0"/>
              <a:cs typeface="Times New Roman" panose="02020603050405020304" pitchFamily="18" charset="0"/>
            </a:endParaRPr>
          </a:p>
        </p:txBody>
      </p:sp>
      <p:sp>
        <p:nvSpPr>
          <p:cNvPr id="26" name="Rectangle 25"/>
          <p:cNvSpPr/>
          <p:nvPr/>
        </p:nvSpPr>
        <p:spPr>
          <a:xfrm>
            <a:off x="8473967" y="4909310"/>
            <a:ext cx="3724275" cy="1338828"/>
          </a:xfrm>
          <a:prstGeom prst="rect">
            <a:avLst/>
          </a:prstGeom>
        </p:spPr>
        <p:txBody>
          <a:bodyPr wrap="square">
            <a:spAutoFit/>
          </a:bodyPr>
          <a:lstStyle/>
          <a:p>
            <a:pPr lvl="1" algn="ctr">
              <a:lnSpc>
                <a:spcPct val="90000"/>
              </a:lnSpc>
            </a:pPr>
            <a:r>
              <a:rPr lang="en-GB" altLang="en-US" dirty="0">
                <a:latin typeface="Times New Roman" panose="02020603050405020304" pitchFamily="18" charset="0"/>
                <a:cs typeface="Times New Roman" panose="02020603050405020304" pitchFamily="18" charset="0"/>
              </a:rPr>
              <a:t>Software must accepted by the users for which it was designed. This means it must be understandable, usable and compatible with other systems.</a:t>
            </a:r>
          </a:p>
        </p:txBody>
      </p:sp>
    </p:spTree>
    <p:extLst>
      <p:ext uri="{BB962C8B-B14F-4D97-AF65-F5344CB8AC3E}">
        <p14:creationId xmlns:p14="http://schemas.microsoft.com/office/powerpoint/2010/main" val="900756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7</a:t>
            </a:fld>
            <a:endParaRPr lang="en-US" dirty="0"/>
          </a:p>
        </p:txBody>
      </p:sp>
      <p:sp>
        <p:nvSpPr>
          <p:cNvPr id="2" name="Rectangle 1"/>
          <p:cNvSpPr/>
          <p:nvPr/>
        </p:nvSpPr>
        <p:spPr>
          <a:xfrm>
            <a:off x="469387" y="424934"/>
            <a:ext cx="5659498" cy="584775"/>
          </a:xfrm>
          <a:prstGeom prst="rect">
            <a:avLst/>
          </a:prstGeom>
        </p:spPr>
        <p:txBody>
          <a:bodyPr wrap="none">
            <a:spAutoFit/>
          </a:bodyPr>
          <a:lstStyle/>
          <a:p>
            <a:pPr lvl="0">
              <a:spcBef>
                <a:spcPts val="640"/>
              </a:spcBef>
              <a:buClr>
                <a:schemeClr val="dk1"/>
              </a:buClr>
              <a:buSzPts val="3200"/>
            </a:pPr>
            <a:r>
              <a:rPr lang="en-US" sz="3200" b="1" dirty="0">
                <a:solidFill>
                  <a:schemeClr val="accent1"/>
                </a:solidFill>
                <a:latin typeface="Times New Roman" panose="02020603050405020304" pitchFamily="18" charset="0"/>
                <a:ea typeface="+mj-ea"/>
                <a:cs typeface="Times New Roman" panose="02020603050405020304" pitchFamily="18" charset="0"/>
              </a:rPr>
              <a:t>What is Software Engineering?</a:t>
            </a:r>
          </a:p>
        </p:txBody>
      </p:sp>
      <p:sp>
        <p:nvSpPr>
          <p:cNvPr id="3" name="Rectangle 2"/>
          <p:cNvSpPr/>
          <p:nvPr/>
        </p:nvSpPr>
        <p:spPr>
          <a:xfrm>
            <a:off x="806412" y="1524509"/>
            <a:ext cx="10267988" cy="4616648"/>
          </a:xfrm>
          <a:prstGeom prst="rect">
            <a:avLst/>
          </a:prstGeom>
        </p:spPr>
        <p:txBody>
          <a:bodyPr wrap="square">
            <a:spAutoFit/>
          </a:bodyPr>
          <a:lstStyle/>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Software engineering is an engineering discipline that is concerned with all aspects of software production using systematic well-defined scientific techniques.</a:t>
            </a:r>
          </a:p>
          <a:p>
            <a:pPr marL="342900" indent="-342900" algn="just">
              <a:spcBef>
                <a:spcPts val="640"/>
              </a:spcBef>
              <a:buClr>
                <a:schemeClr val="dk1"/>
              </a:buClr>
              <a:buSzPct val="100000"/>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The result of software engineering is an effective and reliable software product.</a:t>
            </a:r>
          </a:p>
          <a:p>
            <a:pPr marL="342900" indent="-342900" algn="just">
              <a:spcBef>
                <a:spcPts val="640"/>
              </a:spcBef>
              <a:buClr>
                <a:schemeClr val="dk1"/>
              </a:buClr>
              <a:buSzPct val="100000"/>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Software engineers should adopt a systematic approach, using appropriate tools and techniques based on the problem, constraints, and resources. </a:t>
            </a:r>
          </a:p>
          <a:p>
            <a:pPr marL="342900" indent="-342900" algn="just">
              <a:spcBef>
                <a:spcPts val="640"/>
              </a:spcBef>
              <a:buClr>
                <a:schemeClr val="dk1"/>
              </a:buClr>
              <a:buSzPct val="100000"/>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Software engineers design, develop, and test software programs that apply computer technology to everyday processes.</a:t>
            </a:r>
          </a:p>
        </p:txBody>
      </p:sp>
    </p:spTree>
    <p:extLst>
      <p:ext uri="{BB962C8B-B14F-4D97-AF65-F5344CB8AC3E}">
        <p14:creationId xmlns:p14="http://schemas.microsoft.com/office/powerpoint/2010/main" val="2945026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8</a:t>
            </a:fld>
            <a:endParaRPr lang="en-US" dirty="0"/>
          </a:p>
        </p:txBody>
      </p:sp>
      <p:sp>
        <p:nvSpPr>
          <p:cNvPr id="2" name="Rectangle 1"/>
          <p:cNvSpPr/>
          <p:nvPr/>
        </p:nvSpPr>
        <p:spPr>
          <a:xfrm>
            <a:off x="469387" y="424934"/>
            <a:ext cx="7459221" cy="584775"/>
          </a:xfrm>
          <a:prstGeom prst="rect">
            <a:avLst/>
          </a:prstGeom>
        </p:spPr>
        <p:txBody>
          <a:bodyPr wrap="none">
            <a:spAutoFit/>
          </a:bodyPr>
          <a:lstStyle/>
          <a:p>
            <a:pPr lvl="0">
              <a:spcBef>
                <a:spcPts val="640"/>
              </a:spcBef>
              <a:buClr>
                <a:schemeClr val="dk1"/>
              </a:buClr>
              <a:buSzPts val="3200"/>
            </a:pPr>
            <a:r>
              <a:rPr lang="en-US" sz="3200" b="1" dirty="0">
                <a:solidFill>
                  <a:schemeClr val="accent1"/>
                </a:solidFill>
                <a:latin typeface="Times New Roman" panose="02020603050405020304" pitchFamily="18" charset="0"/>
                <a:ea typeface="+mj-ea"/>
                <a:cs typeface="Times New Roman" panose="02020603050405020304" pitchFamily="18" charset="0"/>
              </a:rPr>
              <a:t>Software Engineer vs Software Developer</a:t>
            </a:r>
          </a:p>
        </p:txBody>
      </p:sp>
      <p:sp>
        <p:nvSpPr>
          <p:cNvPr id="5" name="Rectangle 4"/>
          <p:cNvSpPr/>
          <p:nvPr/>
        </p:nvSpPr>
        <p:spPr>
          <a:xfrm>
            <a:off x="614362" y="1871663"/>
            <a:ext cx="11015218" cy="4571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rot="16200000">
            <a:off x="3636901" y="4308405"/>
            <a:ext cx="4846320" cy="4571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978790" y="1338559"/>
            <a:ext cx="2767937" cy="461665"/>
          </a:xfrm>
          <a:prstGeom prst="rect">
            <a:avLst/>
          </a:prstGeom>
        </p:spPr>
        <p:txBody>
          <a:bodyPr wrap="none">
            <a:spAutoFit/>
          </a:bodyPr>
          <a:lstStyle/>
          <a:p>
            <a:r>
              <a:rPr lang="en-US" sz="2400" b="1" dirty="0">
                <a:solidFill>
                  <a:schemeClr val="accent2">
                    <a:lumMod val="50000"/>
                  </a:schemeClr>
                </a:solidFill>
                <a:latin typeface="Times New Roman" panose="02020603050405020304" pitchFamily="18" charset="0"/>
                <a:cs typeface="Times New Roman" panose="02020603050405020304" pitchFamily="18" charset="0"/>
              </a:rPr>
              <a:t>Software Developer</a:t>
            </a:r>
            <a:endParaRPr lang="en-US" sz="2400" b="1" dirty="0">
              <a:solidFill>
                <a:schemeClr val="accent2">
                  <a:lumMod val="50000"/>
                </a:schemeClr>
              </a:solidFill>
            </a:endParaRPr>
          </a:p>
        </p:txBody>
      </p:sp>
      <p:sp>
        <p:nvSpPr>
          <p:cNvPr id="8" name="Rectangle 7"/>
          <p:cNvSpPr/>
          <p:nvPr/>
        </p:nvSpPr>
        <p:spPr>
          <a:xfrm>
            <a:off x="7589015" y="1341417"/>
            <a:ext cx="2631682" cy="461665"/>
          </a:xfrm>
          <a:prstGeom prst="rect">
            <a:avLst/>
          </a:prstGeom>
        </p:spPr>
        <p:txBody>
          <a:bodyPr wrap="none">
            <a:spAutoFit/>
          </a:bodyPr>
          <a:lstStyle/>
          <a:p>
            <a:r>
              <a:rPr lang="en-US" sz="2400" b="1" dirty="0">
                <a:solidFill>
                  <a:schemeClr val="accent2">
                    <a:lumMod val="50000"/>
                  </a:schemeClr>
                </a:solidFill>
                <a:latin typeface="Times New Roman" panose="02020603050405020304" pitchFamily="18" charset="0"/>
                <a:cs typeface="Times New Roman" panose="02020603050405020304" pitchFamily="18" charset="0"/>
              </a:rPr>
              <a:t>Software Engineer</a:t>
            </a:r>
            <a:endParaRPr lang="en-US" sz="2400" b="1" dirty="0">
              <a:solidFill>
                <a:schemeClr val="accent2">
                  <a:lumMod val="50000"/>
                </a:schemeClr>
              </a:solidFill>
            </a:endParaRPr>
          </a:p>
        </p:txBody>
      </p:sp>
      <p:sp>
        <p:nvSpPr>
          <p:cNvPr id="9" name="Rectangle 8"/>
          <p:cNvSpPr/>
          <p:nvPr/>
        </p:nvSpPr>
        <p:spPr>
          <a:xfrm>
            <a:off x="614362" y="1985963"/>
            <a:ext cx="5422839" cy="5247590"/>
          </a:xfrm>
          <a:prstGeom prst="rect">
            <a:avLst/>
          </a:prstGeom>
        </p:spPr>
        <p:txBody>
          <a:bodyPr wrap="square">
            <a:spAutoFit/>
          </a:bodyPr>
          <a:lstStyle/>
          <a:p>
            <a:pPr marL="342900" indent="-342900">
              <a:spcAft>
                <a:spcPts val="24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A professional who builds software which runs across various types of computer.</a:t>
            </a:r>
          </a:p>
          <a:p>
            <a:pPr>
              <a:spcAft>
                <a:spcPts val="2400"/>
              </a:spcAft>
            </a:pPr>
            <a:endParaRPr lang="en-US" sz="2200" dirty="0">
              <a:latin typeface="Times New Roman" panose="02020603050405020304" pitchFamily="18" charset="0"/>
              <a:cs typeface="Times New Roman" panose="02020603050405020304" pitchFamily="18" charset="0"/>
            </a:endParaRPr>
          </a:p>
          <a:p>
            <a:pPr marL="342900" indent="-342900">
              <a:spcAft>
                <a:spcPts val="26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Primarily a solitary activity </a:t>
            </a:r>
            <a:r>
              <a:rPr lang="ar-EG" sz="2200" dirty="0">
                <a:latin typeface="Times New Roman" panose="02020603050405020304" pitchFamily="18" charset="0"/>
                <a:cs typeface="Times New Roman" panose="02020603050405020304" pitchFamily="18" charset="0"/>
              </a:rPr>
              <a:t>نشاط فردى</a:t>
            </a:r>
            <a:r>
              <a:rPr lang="en-US" sz="2200" dirty="0">
                <a:latin typeface="Times New Roman" panose="02020603050405020304" pitchFamily="18" charset="0"/>
                <a:cs typeface="Times New Roman" panose="02020603050405020304" pitchFamily="18" charset="0"/>
              </a:rPr>
              <a:t>.</a:t>
            </a:r>
          </a:p>
          <a:p>
            <a:pPr marL="342900" indent="-342900">
              <a:spcAft>
                <a:spcPts val="42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Write a complete program.</a:t>
            </a:r>
          </a:p>
          <a:p>
            <a:pPr marL="342900" indent="-342900">
              <a:spcAft>
                <a:spcPts val="24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Use readymade tools to build apps.</a:t>
            </a:r>
          </a:p>
          <a:p>
            <a:pPr marL="342900" indent="-342900">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Tend to do everything engineer do, but on a limited scale.</a:t>
            </a:r>
          </a:p>
          <a:p>
            <a:pPr marL="342900" indent="-342900">
              <a:buFont typeface="Wingdings" panose="05000000000000000000" pitchFamily="2" charset="2"/>
              <a:buChar char="§"/>
            </a:pPr>
            <a:endParaRPr lang="en-US" sz="22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endParaRPr lang="en-US" sz="2200" dirty="0"/>
          </a:p>
        </p:txBody>
      </p:sp>
      <p:sp>
        <p:nvSpPr>
          <p:cNvPr id="10" name="Rectangle 9"/>
          <p:cNvSpPr/>
          <p:nvPr/>
        </p:nvSpPr>
        <p:spPr>
          <a:xfrm>
            <a:off x="6235317" y="1985962"/>
            <a:ext cx="5422839" cy="5009064"/>
          </a:xfrm>
          <a:prstGeom prst="rect">
            <a:avLst/>
          </a:prstGeom>
        </p:spPr>
        <p:txBody>
          <a:bodyPr wrap="square">
            <a:spAutoFit/>
          </a:bodyPr>
          <a:lstStyle/>
          <a:p>
            <a:pPr marL="342900" indent="-342900">
              <a:spcAft>
                <a:spcPts val="24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A professional who applies the principles of software engineering for designing, development, maintenance, and testing computer software</a:t>
            </a:r>
          </a:p>
          <a:p>
            <a:pPr marL="342900" indent="-342900">
              <a:spcAft>
                <a:spcPts val="24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Team activity.</a:t>
            </a:r>
          </a:p>
          <a:p>
            <a:pPr marL="342900" indent="-342900">
              <a:spcAft>
                <a:spcPts val="21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Works with other components of the hardware system whereas software.</a:t>
            </a:r>
          </a:p>
          <a:p>
            <a:pPr marL="342900" indent="-342900">
              <a:spcAft>
                <a:spcPts val="2400"/>
              </a:spcAft>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Creates the tools to develop software.</a:t>
            </a:r>
          </a:p>
          <a:p>
            <a:pPr marL="342900" indent="-342900">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Tend to solve issues on a much larger scale</a:t>
            </a:r>
          </a:p>
          <a:p>
            <a:pPr marL="342900" indent="-342900">
              <a:buFont typeface="Wingdings" panose="05000000000000000000" pitchFamily="2" charset="2"/>
              <a:buChar char="§"/>
            </a:pPr>
            <a:endParaRPr lang="en-US" sz="220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endParaRPr lang="en-US" sz="2200" dirty="0"/>
          </a:p>
        </p:txBody>
      </p:sp>
    </p:spTree>
    <p:extLst>
      <p:ext uri="{BB962C8B-B14F-4D97-AF65-F5344CB8AC3E}">
        <p14:creationId xmlns:p14="http://schemas.microsoft.com/office/powerpoint/2010/main" val="1198670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EC71654-96A5-4280-94F3-931C61A9F92C}" type="slidenum">
              <a:rPr lang="en-US" smtClean="0"/>
              <a:pPr/>
              <a:t>9</a:t>
            </a:fld>
            <a:endParaRPr lang="en-US" dirty="0"/>
          </a:p>
        </p:txBody>
      </p:sp>
      <p:sp>
        <p:nvSpPr>
          <p:cNvPr id="2" name="Rectangle 1"/>
          <p:cNvSpPr/>
          <p:nvPr/>
        </p:nvSpPr>
        <p:spPr>
          <a:xfrm>
            <a:off x="469387" y="424934"/>
            <a:ext cx="11376870" cy="1015663"/>
          </a:xfrm>
          <a:prstGeom prst="rect">
            <a:avLst/>
          </a:prstGeom>
        </p:spPr>
        <p:txBody>
          <a:bodyPr wrap="square">
            <a:spAutoFit/>
          </a:bodyPr>
          <a:lstStyle/>
          <a:p>
            <a:pPr lvl="0">
              <a:spcBef>
                <a:spcPts val="640"/>
              </a:spcBef>
              <a:buClr>
                <a:schemeClr val="dk1"/>
              </a:buClr>
              <a:buSzPts val="3200"/>
            </a:pPr>
            <a:r>
              <a:rPr lang="en-US" sz="3000" b="1" dirty="0">
                <a:solidFill>
                  <a:schemeClr val="accent1"/>
                </a:solidFill>
                <a:latin typeface="Times New Roman" panose="02020603050405020304" pitchFamily="18" charset="0"/>
                <a:ea typeface="+mj-ea"/>
                <a:cs typeface="Times New Roman" panose="02020603050405020304" pitchFamily="18" charset="0"/>
              </a:rPr>
              <a:t>Software Engineering vs. System Engineering &amp; Computer Science</a:t>
            </a:r>
            <a:br>
              <a:rPr lang="en-US" sz="3000" b="1" dirty="0">
                <a:solidFill>
                  <a:schemeClr val="accent1"/>
                </a:solidFill>
                <a:latin typeface="Times New Roman" panose="02020603050405020304" pitchFamily="18" charset="0"/>
                <a:ea typeface="+mj-ea"/>
                <a:cs typeface="Times New Roman" panose="02020603050405020304" pitchFamily="18" charset="0"/>
              </a:rPr>
            </a:br>
            <a:endParaRPr lang="en-US" sz="3000" b="1" dirty="0">
              <a:solidFill>
                <a:schemeClr val="accent1"/>
              </a:solidFill>
              <a:latin typeface="Times New Roman" panose="02020603050405020304" pitchFamily="18" charset="0"/>
              <a:ea typeface="+mj-ea"/>
              <a:cs typeface="Times New Roman" panose="02020603050405020304" pitchFamily="18" charset="0"/>
            </a:endParaRPr>
          </a:p>
        </p:txBody>
      </p:sp>
      <p:sp>
        <p:nvSpPr>
          <p:cNvPr id="3" name="Rectangle 2"/>
          <p:cNvSpPr/>
          <p:nvPr/>
        </p:nvSpPr>
        <p:spPr>
          <a:xfrm>
            <a:off x="806412" y="1553085"/>
            <a:ext cx="10557284" cy="5093702"/>
          </a:xfrm>
          <a:prstGeom prst="rect">
            <a:avLst/>
          </a:prstGeom>
        </p:spPr>
        <p:txBody>
          <a:bodyPr wrap="square">
            <a:spAutoFit/>
          </a:bodyPr>
          <a:lstStyle/>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System engineering is concerned with all aspects of computer-based systems development including </a:t>
            </a:r>
            <a:r>
              <a:rPr lang="en-US" sz="2400" b="1" dirty="0">
                <a:latin typeface="Times New Roman" panose="02020603050405020304" pitchFamily="18" charset="0"/>
                <a:cs typeface="Times New Roman" panose="02020603050405020304" pitchFamily="18" charset="0"/>
              </a:rPr>
              <a:t>hardware, software, human work, and procedures </a:t>
            </a:r>
            <a:r>
              <a:rPr lang="en-US" sz="2400" dirty="0">
                <a:latin typeface="Times New Roman" panose="02020603050405020304" pitchFamily="18" charset="0"/>
                <a:cs typeface="Times New Roman" panose="02020603050405020304" pitchFamily="18" charset="0"/>
              </a:rPr>
              <a:t>needed to fulfill this mission. Software engineering is part of this process concerned with developing the software. </a:t>
            </a:r>
          </a:p>
          <a:p>
            <a:pPr marL="342900" indent="-342900" algn="just">
              <a:spcBef>
                <a:spcPts val="640"/>
              </a:spcBef>
              <a:buClr>
                <a:schemeClr val="dk1"/>
              </a:buClr>
              <a:buSzPct val="100000"/>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Computer science focuses on </a:t>
            </a:r>
            <a:r>
              <a:rPr lang="en-US" sz="2400" b="1" dirty="0">
                <a:latin typeface="Times New Roman" panose="02020603050405020304" pitchFamily="18" charset="0"/>
                <a:cs typeface="Times New Roman" panose="02020603050405020304" pitchFamily="18" charset="0"/>
              </a:rPr>
              <a:t>theory</a:t>
            </a:r>
            <a:r>
              <a:rPr lang="en-US" sz="2400" dirty="0">
                <a:latin typeface="Times New Roman" panose="02020603050405020304" pitchFamily="18" charset="0"/>
                <a:cs typeface="Times New Roman" panose="02020603050405020304" pitchFamily="18" charset="0"/>
              </a:rPr>
              <a:t> and fundamentals </a:t>
            </a:r>
            <a:r>
              <a:rPr lang="en-US" sz="2400" i="1" dirty="0">
                <a:latin typeface="Times New Roman" panose="02020603050405020304" pitchFamily="18" charset="0"/>
                <a:cs typeface="Times New Roman" panose="02020603050405020304" pitchFamily="18" charset="0"/>
              </a:rPr>
              <a:t>(programming languages, graphics, artificial intelligence and machine learning,….)</a:t>
            </a:r>
            <a:r>
              <a:rPr lang="en-US" sz="2400" dirty="0">
                <a:latin typeface="Times New Roman" panose="02020603050405020304" pitchFamily="18" charset="0"/>
                <a:cs typeface="Times New Roman" panose="02020603050405020304" pitchFamily="18" charset="0"/>
              </a:rPr>
              <a:t>; software engineering is concerned with the practicalities of developing and delivering useful software.</a:t>
            </a:r>
          </a:p>
          <a:p>
            <a:pPr marL="342900" indent="-342900" algn="just">
              <a:spcBef>
                <a:spcPts val="640"/>
              </a:spcBef>
              <a:buClr>
                <a:schemeClr val="dk1"/>
              </a:buClr>
              <a:buSzPct val="100000"/>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Computer science gives the scientific foundation for software as electrical </a:t>
            </a:r>
            <a:r>
              <a:rPr lang="en-US" sz="2400" dirty="0">
                <a:solidFill>
                  <a:srgbClr val="FF0000"/>
                </a:solidFill>
                <a:latin typeface="Times New Roman" panose="02020603050405020304" pitchFamily="18" charset="0"/>
                <a:cs typeface="Times New Roman" panose="02020603050405020304" pitchFamily="18" charset="0"/>
              </a:rPr>
              <a:t>engineering depends on physics</a:t>
            </a:r>
          </a:p>
          <a:p>
            <a:pPr marL="342900" indent="-342900" algn="just">
              <a:spcBef>
                <a:spcPts val="640"/>
              </a:spcBef>
              <a:buClr>
                <a:schemeClr val="dk1"/>
              </a:buClr>
              <a:buSzPct val="100000"/>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nSpc>
                <a:spcPct val="150000"/>
              </a:lnSpc>
              <a:spcBef>
                <a:spcPts val="640"/>
              </a:spcBef>
              <a:buClr>
                <a:schemeClr val="dk1"/>
              </a:buClr>
              <a:buSzPct val="100000"/>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6321149"/>
      </p:ext>
    </p:extLst>
  </p:cSld>
  <p:clrMapOvr>
    <a:masterClrMapping/>
  </p:clrMapOvr>
</p:sld>
</file>

<file path=ppt/theme/theme1.xml><?xml version="1.0" encoding="utf-8"?>
<a:theme xmlns:a="http://schemas.openxmlformats.org/drawingml/2006/main" name="Office Theme">
  <a:themeElements>
    <a:clrScheme name="Contoso v1">
      <a:dk1>
        <a:sysClr val="windowText" lastClr="000000"/>
      </a:dk1>
      <a:lt1>
        <a:sysClr val="window" lastClr="FFFFFF"/>
      </a:lt1>
      <a:dk2>
        <a:srgbClr val="44546A"/>
      </a:dk2>
      <a:lt2>
        <a:srgbClr val="E7E6E6"/>
      </a:lt2>
      <a:accent1>
        <a:srgbClr val="2C567A"/>
      </a:accent1>
      <a:accent2>
        <a:srgbClr val="0072C7"/>
      </a:accent2>
      <a:accent3>
        <a:srgbClr val="0D1D51"/>
      </a:accent3>
      <a:accent4>
        <a:srgbClr val="666666"/>
      </a:accent4>
      <a:accent5>
        <a:srgbClr val="3C76A6"/>
      </a:accent5>
      <a:accent6>
        <a:srgbClr val="1E44BC"/>
      </a:accent6>
      <a:hlink>
        <a:srgbClr val="0563C1"/>
      </a:hlink>
      <a:folHlink>
        <a:srgbClr val="954F72"/>
      </a:folHlink>
    </a:clrScheme>
    <a:fontScheme name="Contoso v1">
      <a:majorFont>
        <a:latin typeface="Corbel"/>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4076243_Blue spheres presentation_RVA_v5" id="{E4C0B511-76E7-4C07-AFEA-8FEA0A5A8C84}" vid="{3A463146-28EF-4F73-B63C-03710F66E2A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A9B47F-3DD8-4645-81DC-B88780643C07}">
  <ds:schemaRefs>
    <ds:schemaRef ds:uri="http://www.w3.org/XML/1998/namespace"/>
    <ds:schemaRef ds:uri="71af3243-3dd4-4a8d-8c0d-dd76da1f02a5"/>
    <ds:schemaRef ds:uri="http://schemas.microsoft.com/office/2006/documentManagement/types"/>
    <ds:schemaRef ds:uri="http://schemas.microsoft.com/office/infopath/2007/PartnerControls"/>
    <ds:schemaRef ds:uri="http://schemas.microsoft.com/office/2006/metadata/properties"/>
    <ds:schemaRef ds:uri="http://schemas.openxmlformats.org/package/2006/metadata/core-properties"/>
    <ds:schemaRef ds:uri="16c05727-aa75-4e4a-9b5f-8a80a1165891"/>
    <ds:schemaRef ds:uri="http://purl.org/dc/dcmitype/"/>
    <ds:schemaRef ds:uri="http://purl.org/dc/terms/"/>
    <ds:schemaRef ds:uri="http://purl.org/dc/elements/1.1/"/>
  </ds:schemaRefs>
</ds:datastoreItem>
</file>

<file path=customXml/itemProps2.xml><?xml version="1.0" encoding="utf-8"?>
<ds:datastoreItem xmlns:ds="http://schemas.openxmlformats.org/officeDocument/2006/customXml" ds:itemID="{631071E6-22AE-499A-B09C-BF21CF5F74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C07E3D-60A7-4F4E-8208-D9CCD01982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Blue spheres presentation</Template>
  <TotalTime>0</TotalTime>
  <Words>2436</Words>
  <Application>Microsoft Office PowerPoint</Application>
  <PresentationFormat>Widescreen</PresentationFormat>
  <Paragraphs>280</Paragraphs>
  <Slides>30</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Corbel</vt:lpstr>
      <vt:lpstr>Times New Roman</vt:lpstr>
      <vt:lpstr>Wingdings</vt:lpstr>
      <vt:lpstr>Office Theme</vt:lpstr>
      <vt:lpstr>Software Engineering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Software Engineering Ethics </vt:lpstr>
      <vt:lpstr>PowerPoint Presentation</vt:lpstr>
      <vt:lpstr>PowerPoint Presentation</vt:lpstr>
      <vt:lpstr>PowerPoint Presentation</vt:lpstr>
      <vt:lpstr>PowerPoint Presentation</vt:lpstr>
      <vt:lpstr>PowerPoint Presentation</vt:lpstr>
      <vt:lpstr>Next: Software Processes </vt:lpstr>
      <vt:lpstr>Thanks! ..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2024-08-04T10:55:04Z</dcterms:created>
  <dcterms:modified xsi:type="dcterms:W3CDTF">2025-10-03T19:49:52Z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